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5NbiNAYutlX6UJUAeN61w==" hashData="HXlzieZeCZ5RTOBUxfOziN2b7KSj/cnSopIPqpoTH5tWQfIlt6Llj/j3nd8QoZnpmLr0Feu8EyBsDtM+ZsT4Zw=="/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8B"/>
    <a:srgbClr val="FF9933"/>
    <a:srgbClr val="9DB9B1"/>
    <a:srgbClr val="DCE4DE"/>
    <a:srgbClr val="87AAA0"/>
    <a:srgbClr val="B2C2B6"/>
    <a:srgbClr val="E0B488"/>
    <a:srgbClr val="E9BC8F"/>
    <a:srgbClr val="EECAA6"/>
    <a:srgbClr val="E9B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60"/>
  </p:normalViewPr>
  <p:slideViewPr>
    <p:cSldViewPr showGuides="1">
      <p:cViewPr varScale="1">
        <p:scale>
          <a:sx n="60" d="100"/>
          <a:sy n="60" d="100"/>
        </p:scale>
        <p:origin x="54" y="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6/13/2016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1" y="1683939"/>
            <a:ext cx="4249666" cy="4217098"/>
          </a:xfrm>
          <a:prstGeom prst="rect">
            <a:avLst/>
          </a:prstGeom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05780" y="6471404"/>
            <a:ext cx="1291497" cy="352610"/>
          </a:xfrm>
          <a:prstGeom prst="rect">
            <a:avLst/>
          </a:prstGeo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5E5793AF-5DEC-4258-B2BE-A8FF20B44C8B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7278" y="6483869"/>
            <a:ext cx="8555818" cy="340145"/>
          </a:xfrm>
          <a:prstGeom prst="rect">
            <a:avLst/>
          </a:prstGeom>
        </p:spPr>
        <p:txBody>
          <a:bodyPr/>
          <a:lstStyle>
            <a:lvl1pPr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زیر نویس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5780" y="1268760"/>
            <a:ext cx="11377263" cy="490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cs typeface="B Nazanin" panose="00000400000000000000" pitchFamily="2" charset="-78"/>
              </a:defRPr>
            </a:lvl1pPr>
            <a:lvl2pPr>
              <a:defRPr sz="3000" baseline="0">
                <a:cs typeface="B Nazanin" panose="00000400000000000000" pitchFamily="2" charset="-78"/>
              </a:defRPr>
            </a:lvl2pPr>
            <a:lvl3pPr>
              <a:defRPr sz="2800" baseline="0">
                <a:cs typeface="B Nazanin" panose="00000400000000000000" pitchFamily="2" charset="-78"/>
              </a:defRPr>
            </a:lvl3pPr>
            <a:lvl4pPr>
              <a:defRPr sz="2600" baseline="0">
                <a:cs typeface="B Nazanin" panose="00000400000000000000" pitchFamily="2" charset="-78"/>
              </a:defRPr>
            </a:lvl4pPr>
            <a:lvl5pPr marL="2011328">
              <a:defRPr sz="2400" baseline="0">
                <a:cs typeface="B Nazanin" panose="00000400000000000000" pitchFamily="2" charset="-78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a-IR" dirty="0" smtClean="0"/>
              <a:t>جهت ورود اولین مرحله سرخط کلیک کنید</a:t>
            </a:r>
            <a:endParaRPr lang="en-US" dirty="0" smtClean="0"/>
          </a:p>
          <a:p>
            <a:pPr lvl="1"/>
            <a:r>
              <a:rPr lang="fa-IR" dirty="0" smtClean="0"/>
              <a:t>دومین مرحله سر خط</a:t>
            </a:r>
            <a:endParaRPr lang="en-US" dirty="0" smtClean="0"/>
          </a:p>
          <a:p>
            <a:pPr lvl="2"/>
            <a:r>
              <a:rPr lang="fa-IR" dirty="0" smtClean="0"/>
              <a:t>سومین مرحله سرخط</a:t>
            </a:r>
            <a:endParaRPr lang="en-US" dirty="0" smtClean="0"/>
          </a:p>
          <a:p>
            <a:pPr lvl="3"/>
            <a:r>
              <a:rPr lang="fa-IR" dirty="0" smtClean="0"/>
              <a:t>چهارمین مرحله سر خط</a:t>
            </a:r>
            <a:endParaRPr lang="en-US" dirty="0" smtClean="0"/>
          </a:p>
          <a:p>
            <a:pPr lvl="4"/>
            <a:r>
              <a:rPr lang="fa-IR" dirty="0" smtClean="0"/>
              <a:t>پنجمین مرحله سر خط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71499" y="167937"/>
            <a:ext cx="972963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aseline="0"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برای وارد کردن عنوان اینجا را کلیک کنید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5"/>
          <a:stretch/>
        </p:blipFill>
        <p:spPr>
          <a:xfrm>
            <a:off x="45740" y="198487"/>
            <a:ext cx="1315023" cy="7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1" y="1683939"/>
            <a:ext cx="4249666" cy="4217098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05780" y="6480935"/>
            <a:ext cx="1291497" cy="320675"/>
          </a:xfrm>
          <a:prstGeom prst="rect">
            <a:avLst/>
          </a:prstGeo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B64395F0-FB13-4E45-A839-1FDB77F504D8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7278" y="6483869"/>
            <a:ext cx="8555818" cy="340145"/>
          </a:xfrm>
          <a:prstGeom prst="rect">
            <a:avLst/>
          </a:prstGeom>
        </p:spPr>
        <p:txBody>
          <a:bodyPr/>
          <a:lstStyle>
            <a:lvl1pPr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زیر نویس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6"/>
          <a:stretch/>
        </p:blipFill>
        <p:spPr>
          <a:xfrm>
            <a:off x="45740" y="182175"/>
            <a:ext cx="1284379" cy="773432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2071499" y="159178"/>
            <a:ext cx="9721080" cy="7920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071499" y="167937"/>
            <a:ext cx="972963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aseline="0"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برای وارد کردن عنوان اینجا را کلیک کنید</a:t>
            </a:r>
            <a:endParaRPr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5780" y="1268760"/>
            <a:ext cx="11377263" cy="490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cs typeface="B Nazanin" panose="00000400000000000000" pitchFamily="2" charset="-78"/>
              </a:defRPr>
            </a:lvl1pPr>
            <a:lvl2pPr>
              <a:defRPr sz="3000" baseline="0">
                <a:cs typeface="B Nazanin" panose="00000400000000000000" pitchFamily="2" charset="-78"/>
              </a:defRPr>
            </a:lvl2pPr>
            <a:lvl3pPr>
              <a:defRPr sz="2800" baseline="0">
                <a:cs typeface="B Nazanin" panose="00000400000000000000" pitchFamily="2" charset="-78"/>
              </a:defRPr>
            </a:lvl3pPr>
            <a:lvl4pPr>
              <a:defRPr sz="2600" baseline="0">
                <a:cs typeface="B Nazanin" panose="00000400000000000000" pitchFamily="2" charset="-78"/>
              </a:defRPr>
            </a:lvl4pPr>
            <a:lvl5pPr marL="2011328">
              <a:defRPr sz="2400" baseline="0">
                <a:cs typeface="B Nazanin" panose="00000400000000000000" pitchFamily="2" charset="-78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a-IR" dirty="0" smtClean="0"/>
              <a:t>جهت ورود اولین مرحله سرخط کلیک کنید</a:t>
            </a:r>
            <a:endParaRPr lang="en-US" dirty="0" smtClean="0"/>
          </a:p>
          <a:p>
            <a:pPr lvl="1"/>
            <a:r>
              <a:rPr lang="fa-IR" dirty="0" smtClean="0"/>
              <a:t>دومین مرحله سر خط</a:t>
            </a:r>
            <a:endParaRPr lang="en-US" dirty="0" smtClean="0"/>
          </a:p>
          <a:p>
            <a:pPr lvl="2"/>
            <a:r>
              <a:rPr lang="fa-IR" dirty="0" smtClean="0"/>
              <a:t>سومین مرحله سرخط</a:t>
            </a:r>
            <a:endParaRPr lang="en-US" dirty="0" smtClean="0"/>
          </a:p>
          <a:p>
            <a:pPr lvl="3"/>
            <a:r>
              <a:rPr lang="fa-IR" dirty="0" smtClean="0"/>
              <a:t>چهارمین مرحله سر خط</a:t>
            </a:r>
            <a:endParaRPr lang="en-US" dirty="0" smtClean="0"/>
          </a:p>
          <a:p>
            <a:pPr lvl="4"/>
            <a:r>
              <a:rPr lang="fa-IR" dirty="0" smtClean="0"/>
              <a:t>پنجمین مرحله سر خط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4A38-3394-4DAB-B6D1-BE6039977D9E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405-99A3-44AA-A968-340E8072F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0F7C-97EA-400A-955B-C962DE4519A3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3A17-BBC0-441A-BB38-7FCD4B46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DCE4DE"/>
            </a:gs>
            <a:gs pos="100000">
              <a:srgbClr val="FFC58B"/>
            </a:gs>
          </a:gsLst>
          <a:path path="circle">
            <a:fillToRect l="30000" t="30000" r="7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0" y="1794004"/>
            <a:ext cx="4027835" cy="3996968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422920" y="6483869"/>
            <a:ext cx="1291497" cy="320675"/>
          </a:xfrm>
          <a:prstGeom prst="rect">
            <a:avLst/>
          </a:prstGeom>
        </p:spPr>
        <p:txBody>
          <a:bodyPr/>
          <a:lstStyle>
            <a:lvl1pPr algn="l" rtl="1">
              <a:defRPr sz="1400">
                <a:cs typeface="B Nazanin" panose="00000400000000000000" pitchFamily="2" charset="-78"/>
              </a:defRPr>
            </a:lvl1pPr>
          </a:lstStyle>
          <a:p>
            <a:fld id="{D66D6DF8-D97C-4E3E-B2A7-428688A95FF4}" type="datetime1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14418" y="6483869"/>
            <a:ext cx="8538678" cy="340145"/>
          </a:xfrm>
          <a:prstGeom prst="rect">
            <a:avLst/>
          </a:prstGeom>
        </p:spPr>
        <p:txBody>
          <a:bodyPr/>
          <a:lstStyle>
            <a:lvl1pPr algn="ctr" rtl="1">
              <a:defRPr sz="1400"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زیر نویس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21123" y="6483869"/>
            <a:ext cx="1410675" cy="329507"/>
          </a:xfrm>
          <a:prstGeom prst="rect">
            <a:avLst/>
          </a:prstGeom>
        </p:spPr>
        <p:txBody>
          <a:bodyPr/>
          <a:lstStyle>
            <a:lvl1pPr algn="r" rtl="1">
              <a:defRPr sz="1400"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اسلاید شماره: </a:t>
            </a:r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5"/>
          <a:stretch/>
        </p:blipFill>
        <p:spPr>
          <a:xfrm>
            <a:off x="98869" y="198487"/>
            <a:ext cx="1315023" cy="7734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61764" y="1124744"/>
            <a:ext cx="1159328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B Nazanin" panose="00000400000000000000" pitchFamily="2" charset="-78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597026"/>
            <a:ext cx="10360501" cy="1984375"/>
          </a:xfrm>
        </p:spPr>
        <p:txBody>
          <a:bodyPr>
            <a:normAutofit/>
          </a:bodyPr>
          <a:lstStyle/>
          <a:p>
            <a:r>
              <a:rPr lang="fa-IR" sz="4000" dirty="0">
                <a:cs typeface="B Titr" panose="00000700000000000000" pitchFamily="2" charset="-78"/>
              </a:rPr>
              <a:t>اطلاع رسانی و گزارش دهی </a:t>
            </a:r>
            <a:br>
              <a:rPr lang="fa-IR" sz="4000" dirty="0">
                <a:cs typeface="B Titr" panose="00000700000000000000" pitchFamily="2" charset="-78"/>
              </a:rPr>
            </a:br>
            <a:r>
              <a:rPr lang="fa-IR" sz="4000" dirty="0">
                <a:cs typeface="B Titr" panose="00000700000000000000" pitchFamily="2" charset="-78"/>
              </a:rPr>
              <a:t>در</a:t>
            </a:r>
            <a:br>
              <a:rPr lang="fa-IR" sz="4000" dirty="0">
                <a:cs typeface="B Titr" panose="00000700000000000000" pitchFamily="2" charset="-78"/>
              </a:rPr>
            </a:br>
            <a:r>
              <a:rPr lang="fa-IR" sz="4000" dirty="0">
                <a:cs typeface="B Titr" panose="00000700000000000000" pitchFamily="2" charset="-78"/>
              </a:rPr>
              <a:t>مدیریت بحران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3" y="3933056"/>
            <a:ext cx="8532178" cy="17526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دوره آموزش گروه دوام</a:t>
            </a:r>
          </a:p>
          <a:p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سال 1395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cs typeface="B Zar" panose="00000400000000000000" pitchFamily="2" charset="-78"/>
              </a:rPr>
              <a:t>ویژگی های یک عکس یا تصویر خوب چیست؟</a:t>
            </a:r>
            <a:br>
              <a:rPr lang="fa-IR" sz="4400" dirty="0" smtClean="0">
                <a:cs typeface="B Zar" panose="00000400000000000000" pitchFamily="2" charset="-78"/>
              </a:rPr>
            </a:br>
            <a:endParaRPr lang="en-US" sz="4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5780" y="1268760"/>
            <a:ext cx="11377263" cy="5589240"/>
          </a:xfrm>
        </p:spPr>
        <p:txBody>
          <a:bodyPr/>
          <a:lstStyle/>
          <a:p>
            <a:pPr lvl="0" algn="just"/>
            <a:r>
              <a:rPr lang="ar-SA" dirty="0" smtClean="0">
                <a:cs typeface="B Zar" panose="00000400000000000000" pitchFamily="2" charset="-78"/>
              </a:rPr>
              <a:t>عکاس در مواجهه با حادثه، ابتدا نمای عمومی از صحنه می</a:t>
            </a:r>
            <a:r>
              <a:rPr lang="fa-IR" dirty="0" smtClean="0">
                <a:cs typeface="B Zar" panose="00000400000000000000" pitchFamily="2" charset="-78"/>
              </a:rPr>
              <a:t>‌</a:t>
            </a:r>
            <a:r>
              <a:rPr lang="ar-SA" dirty="0" smtClean="0">
                <a:cs typeface="B Zar" panose="00000400000000000000" pitchFamily="2" charset="-78"/>
              </a:rPr>
              <a:t>گیرد تا فضای کلی وابعاد موضوع را به تماشاچی نشان دهد و برای تنوع بیشتر، با نزدیک شدن به سوژه و گرفتن نماهای نزدیک و نماهای درشت، تماشاچی را به داخل صحنه می</a:t>
            </a:r>
            <a:r>
              <a:rPr lang="en-US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برد. </a:t>
            </a:r>
            <a:endParaRPr lang="en-US" dirty="0" smtClean="0">
              <a:cs typeface="B Zar" panose="00000400000000000000" pitchFamily="2" charset="-78"/>
            </a:endParaRPr>
          </a:p>
          <a:p>
            <a:pPr lvl="0"/>
            <a:r>
              <a:rPr lang="ar-SA" dirty="0" smtClean="0">
                <a:cs typeface="B Zar" panose="00000400000000000000" pitchFamily="2" charset="-78"/>
              </a:rPr>
              <a:t>به طور کلی زاویه دوربین از بالا، دراین نوع عکس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ها استفاده خوبی دارد.</a:t>
            </a:r>
            <a:endParaRPr lang="en-US" dirty="0" smtClean="0">
              <a:cs typeface="B Zar" panose="00000400000000000000" pitchFamily="2" charset="-78"/>
            </a:endParaRPr>
          </a:p>
          <a:p>
            <a:pPr lvl="0"/>
            <a:r>
              <a:rPr lang="ar-SA" dirty="0" smtClean="0">
                <a:cs typeface="B Zar" panose="00000400000000000000" pitchFamily="2" charset="-78"/>
              </a:rPr>
              <a:t>درعکاسی خبری، باید از روش عکسبرداریِ زیاد استفاده کرد تا بخت دستیابی به عکس خبری خوب افزایش یابد</a:t>
            </a:r>
            <a:r>
              <a:rPr lang="fa-IR" dirty="0" smtClean="0">
                <a:cs typeface="B Zar" panose="00000400000000000000" pitchFamily="2" charset="-78"/>
              </a:rPr>
              <a:t>.</a:t>
            </a:r>
            <a:endParaRPr lang="en-US" dirty="0" smtClean="0">
              <a:cs typeface="B Zar" panose="00000400000000000000" pitchFamily="2" charset="-78"/>
            </a:endParaRPr>
          </a:p>
        </p:txBody>
      </p:sp>
      <p:pic>
        <p:nvPicPr>
          <p:cNvPr id="4098" name="Picture 2" descr="C:\Users\karimi.l.TDMMO\Desktop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6" y="4786322"/>
            <a:ext cx="2328196" cy="2071678"/>
          </a:xfrm>
          <a:prstGeom prst="rect">
            <a:avLst/>
          </a:prstGeom>
          <a:noFill/>
        </p:spPr>
      </p:pic>
      <p:pic>
        <p:nvPicPr>
          <p:cNvPr id="4099" name="Picture 3" descr="C:\Users\karimi.l.TDMMO\Desktop\e5059d597f183e544bc530a12df2f0d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511" y="4786322"/>
            <a:ext cx="2285445" cy="2071678"/>
          </a:xfrm>
          <a:prstGeom prst="rect">
            <a:avLst/>
          </a:prstGeom>
          <a:noFill/>
        </p:spPr>
      </p:pic>
      <p:pic>
        <p:nvPicPr>
          <p:cNvPr id="4100" name="Picture 4" descr="C:\Users\karimi.l.TDMMO\Desktop\photojournalism_Ata_Thaherkenare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966" y="4786322"/>
            <a:ext cx="2071130" cy="2071678"/>
          </a:xfrm>
          <a:prstGeom prst="rect">
            <a:avLst/>
          </a:prstGeom>
          <a:noFill/>
        </p:spPr>
      </p:pic>
      <p:pic>
        <p:nvPicPr>
          <p:cNvPr id="4101" name="Picture 5" descr="C:\Users\karimi.l.TDMMO\Desktop\picfa-net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5" y="4808483"/>
            <a:ext cx="2256188" cy="2049517"/>
          </a:xfrm>
          <a:prstGeom prst="rect">
            <a:avLst/>
          </a:prstGeom>
          <a:noFill/>
        </p:spPr>
      </p:pic>
      <p:pic>
        <p:nvPicPr>
          <p:cNvPr id="4102" name="Picture 6" descr="C:\Users\karimi.l.TDMMO\Desktop\photo-breaking-news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1302" y="4808483"/>
            <a:ext cx="2503750" cy="20495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94544" y="1268760"/>
            <a:ext cx="4688499" cy="4903440"/>
          </a:xfrm>
        </p:spPr>
        <p:txBody>
          <a:bodyPr/>
          <a:lstStyle/>
          <a:p>
            <a:pPr marL="0" lvl="0" indent="0">
              <a:buNone/>
            </a:pPr>
            <a:endParaRPr lang="fa-IR" dirty="0" smtClean="0"/>
          </a:p>
          <a:p>
            <a:pPr lvl="0" algn="ctr">
              <a:lnSpc>
                <a:spcPct val="200000"/>
              </a:lnSpc>
            </a:pPr>
            <a:r>
              <a:rPr lang="ar-SA" b="1" dirty="0" smtClean="0">
                <a:cs typeface="B Zar" panose="00000400000000000000" pitchFamily="2" charset="-78"/>
              </a:rPr>
              <a:t>فرصت تکرار تصویربرداری درحرفه عکاسی خبری وجود ندارد.</a:t>
            </a:r>
            <a:endParaRPr lang="en-US" b="1" dirty="0" smtClean="0">
              <a:cs typeface="B Zar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074" name="Picture 2" descr="C:\Users\karimi.l.TDMMO\Desktop\pce717784ff5ea50c746708e6a5f25861f_pixnama_com_05729d3952888856d6be88d49218e79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905358" cy="5733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arimi.l.TDMMO\Desktop\photojournalism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8882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5860" y="4077072"/>
            <a:ext cx="3474053" cy="802918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از توجه شما متشکرم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cs typeface="B Zar" panose="00000400000000000000" pitchFamily="2" charset="-78"/>
              </a:rPr>
              <a:t>کاربردهای گزارش نویسی و  مستندسازی حوادث</a:t>
            </a:r>
            <a:endParaRPr lang="en-US" sz="4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5780" y="1357298"/>
            <a:ext cx="11377263" cy="538407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dirty="0" smtClean="0">
                <a:cs typeface="B Zar" panose="00000400000000000000" pitchFamily="2" charset="-78"/>
              </a:rPr>
              <a:t>استفاده پزشکی</a:t>
            </a:r>
            <a:endParaRPr lang="en-US" dirty="0" smtClean="0"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Zar" panose="00000400000000000000" pitchFamily="2" charset="-78"/>
              </a:rPr>
              <a:t>استفاده آموزشی و پژوهشی</a:t>
            </a:r>
            <a:endParaRPr lang="en-US" dirty="0" smtClean="0"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Zar" panose="00000400000000000000" pitchFamily="2" charset="-78"/>
              </a:rPr>
              <a:t>استفاده قانونی</a:t>
            </a:r>
            <a:endParaRPr lang="en-US" dirty="0" smtClean="0"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Zar" panose="00000400000000000000" pitchFamily="2" charset="-78"/>
              </a:rPr>
              <a:t>استفاده مالی به خصوص جهت شرکت های بیمه</a:t>
            </a:r>
            <a:endParaRPr lang="en-US" dirty="0" smtClean="0"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Zar" panose="00000400000000000000" pitchFamily="2" charset="-78"/>
              </a:rPr>
              <a:t>مدیریتی</a:t>
            </a:r>
            <a:endParaRPr lang="en-US" dirty="0" smtClean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cs typeface="B Zar" panose="00000400000000000000" pitchFamily="2" charset="-78"/>
              </a:rPr>
              <a:t>اصول کلی در مستند سازی</a:t>
            </a:r>
            <a:endParaRPr lang="en-US" sz="4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94280" y="1268760"/>
            <a:ext cx="6688763" cy="5589240"/>
          </a:xfrm>
        </p:spPr>
        <p:txBody>
          <a:bodyPr>
            <a:normAutofit lnSpcReduction="10000"/>
          </a:bodyPr>
          <a:lstStyle/>
          <a:p>
            <a:pPr lvl="0"/>
            <a:r>
              <a:rPr lang="fa-IR" sz="3500" dirty="0" smtClean="0"/>
              <a:t>بدون خطا بودن؛</a:t>
            </a:r>
            <a:endParaRPr lang="en-US" sz="3500" dirty="0" smtClean="0"/>
          </a:p>
          <a:p>
            <a:pPr lvl="0"/>
            <a:r>
              <a:rPr lang="fa-IR" sz="3500" dirty="0" smtClean="0"/>
              <a:t>ثبت دقیق محدوده زمانی جمع آوری داده ها؛</a:t>
            </a:r>
            <a:endParaRPr lang="en-US" sz="3500" dirty="0" smtClean="0"/>
          </a:p>
          <a:p>
            <a:pPr lvl="0"/>
            <a:r>
              <a:rPr lang="fa-IR" sz="3500" dirty="0" smtClean="0"/>
              <a:t>کامل بودن داده ها؛</a:t>
            </a:r>
            <a:endParaRPr lang="en-US" sz="3500" dirty="0" smtClean="0"/>
          </a:p>
          <a:p>
            <a:pPr lvl="0"/>
            <a:r>
              <a:rPr lang="fa-IR" sz="3500" dirty="0" smtClean="0"/>
              <a:t>مفید و مناسب بودن اطلاعات برای هدف؛</a:t>
            </a:r>
            <a:endParaRPr lang="en-US" sz="3500" dirty="0" smtClean="0"/>
          </a:p>
          <a:p>
            <a:pPr lvl="0"/>
            <a:r>
              <a:rPr lang="fa-IR" sz="3500" dirty="0" smtClean="0"/>
              <a:t>به روز بودن داده ها؛</a:t>
            </a:r>
            <a:endParaRPr lang="en-US" sz="3500" dirty="0" smtClean="0"/>
          </a:p>
          <a:p>
            <a:pPr lvl="0"/>
            <a:r>
              <a:rPr lang="fa-IR" sz="3500" dirty="0" smtClean="0"/>
              <a:t>ارائه تعریف روشن از عناصر اطلاعاتی؛</a:t>
            </a:r>
            <a:endParaRPr lang="en-US" sz="3500" dirty="0" smtClean="0"/>
          </a:p>
          <a:p>
            <a:pPr lvl="0"/>
            <a:r>
              <a:rPr lang="fa-IR" sz="3500" dirty="0" smtClean="0"/>
              <a:t>قابل اعتماد بودن؛</a:t>
            </a:r>
            <a:endParaRPr lang="en-US" sz="3500" dirty="0" smtClean="0"/>
          </a:p>
          <a:p>
            <a:pPr lvl="0"/>
            <a:r>
              <a:rPr lang="fa-IR" sz="3500" dirty="0" smtClean="0"/>
              <a:t>پوشش همه امور به طور کامل؛</a:t>
            </a:r>
            <a:endParaRPr lang="en-US" sz="35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فاز پیشگیری: به منظور کاهش آسیب پذیری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فاز آمادگی: به منظور آموزش و انتقال تجربه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فاز مقابله: برای مدیریت صحیح و تخصیص صحیح منابع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فاز بازسازی: ارزیابی روند بازتوانی و بازسازی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1499" y="167937"/>
            <a:ext cx="9729631" cy="792088"/>
          </a:xfrm>
        </p:spPr>
        <p:txBody>
          <a:bodyPr/>
          <a:lstStyle/>
          <a:p>
            <a:pPr algn="r"/>
            <a:r>
              <a:rPr lang="fa-IR" dirty="0">
                <a:cs typeface="B Zar" panose="00000400000000000000" pitchFamily="2" charset="-78"/>
              </a:rPr>
              <a:t>گزارش دهی در مدیریت بحران و سوانح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cs typeface="B Zar" panose="00000400000000000000" pitchFamily="2" charset="-78"/>
              </a:rPr>
              <a:t>در گزارش آسیب پذیری، چه نکاتی باید ذکر شود؟</a:t>
            </a:r>
            <a:endParaRPr lang="en-US" sz="4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5780" y="1124744"/>
            <a:ext cx="11665296" cy="5733256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cs typeface="B Zar" panose="00000400000000000000" pitchFamily="2" charset="-78"/>
              </a:rPr>
              <a:t>مشخصات فرد گزارش دهنده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محل ثبت گزارش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نحوه اطلاع از مورد گزارش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سازمان یا نهاد متولی 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نوع خطر پذیری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تعداد افراد ذی نفع 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حوادث احتمالی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محدوده اثرگذار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اقدامات انجام پذیرفته</a:t>
            </a:r>
          </a:p>
          <a:p>
            <a:r>
              <a:rPr lang="fa-IR" sz="2400" b="1" dirty="0" smtClean="0">
                <a:cs typeface="B Zar" panose="00000400000000000000" pitchFamily="2" charset="-78"/>
              </a:rPr>
              <a:t>اقدامات ضروری مورد نیاز</a:t>
            </a: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1026" name="Picture 2" descr="E:\1394\دوام\گزارش دهی\فرم گزارش آسیب پذیری.jpg"/>
          <p:cNvPicPr>
            <a:picLocks noChangeAspect="1" noChangeArrowheads="1"/>
          </p:cNvPicPr>
          <p:nvPr/>
        </p:nvPicPr>
        <p:blipFill>
          <a:blip r:embed="rId2" cstate="print"/>
          <a:srcRect l="10008" t="8523" r="9743" b="31818"/>
          <a:stretch>
            <a:fillRect/>
          </a:stretch>
        </p:blipFill>
        <p:spPr bwMode="auto">
          <a:xfrm>
            <a:off x="189756" y="1124744"/>
            <a:ext cx="7200800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4900" dirty="0" smtClean="0">
                <a:cs typeface="B Zar" panose="00000400000000000000" pitchFamily="2" charset="-78"/>
              </a:rPr>
              <a:t>در زمان مواجه شدن با حادثه چه نکاتی باید گزارش شود؟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5780" y="1268760"/>
            <a:ext cx="11377263" cy="5589240"/>
          </a:xfrm>
        </p:spPr>
        <p:txBody>
          <a:bodyPr numCol="2">
            <a:normAutofit fontScale="47500" lnSpcReduction="20000"/>
          </a:bodyPr>
          <a:lstStyle/>
          <a:p>
            <a:pPr algn="r"/>
            <a:r>
              <a:rPr lang="ar-SA" sz="5800" dirty="0" smtClean="0">
                <a:cs typeface="B Zar" panose="00000400000000000000" pitchFamily="2" charset="-78"/>
              </a:rPr>
              <a:t>ارائه مشخصات فردی</a:t>
            </a:r>
            <a:endParaRPr lang="fa-IR" sz="5800" dirty="0" smtClean="0">
              <a:cs typeface="B Zar" panose="00000400000000000000" pitchFamily="2" charset="-78"/>
            </a:endParaRPr>
          </a:p>
          <a:p>
            <a:pPr algn="r"/>
            <a:r>
              <a:rPr lang="ar-SA" sz="5800" dirty="0" smtClean="0">
                <a:cs typeface="B Zar" panose="00000400000000000000" pitchFamily="2" charset="-78"/>
              </a:rPr>
              <a:t>جانمایی محل</a:t>
            </a:r>
            <a:endParaRPr lang="fa-IR" sz="5800" dirty="0" smtClean="0">
              <a:cs typeface="B Zar" panose="00000400000000000000" pitchFamily="2" charset="-78"/>
            </a:endParaRPr>
          </a:p>
          <a:p>
            <a:pPr algn="r"/>
            <a:r>
              <a:rPr lang="ar-SA" sz="5800" dirty="0" smtClean="0">
                <a:cs typeface="B Zar" panose="00000400000000000000" pitchFamily="2" charset="-78"/>
              </a:rPr>
              <a:t>وضعیت انسانی</a:t>
            </a:r>
            <a:endParaRPr lang="fa-IR" sz="5800" dirty="0" smtClean="0">
              <a:cs typeface="B Zar" panose="00000400000000000000" pitchFamily="2" charset="-78"/>
            </a:endParaRPr>
          </a:p>
          <a:p>
            <a:pPr marL="1030288" indent="-400050">
              <a:buFont typeface="Wingdings" panose="05000000000000000000" pitchFamily="2" charset="2"/>
              <a:buChar char="v"/>
            </a:pPr>
            <a:r>
              <a:rPr lang="ar-SA" sz="5800" dirty="0" smtClean="0">
                <a:cs typeface="B Zar" panose="00000400000000000000" pitchFamily="2" charset="-78"/>
              </a:rPr>
              <a:t>وضعیت خود</a:t>
            </a:r>
            <a:endParaRPr lang="en-US" sz="5800" dirty="0" smtClean="0">
              <a:cs typeface="B Zar" panose="00000400000000000000" pitchFamily="2" charset="-78"/>
            </a:endParaRPr>
          </a:p>
          <a:p>
            <a:pPr marL="1030288" indent="-400050">
              <a:buFont typeface="Wingdings" panose="05000000000000000000" pitchFamily="2" charset="2"/>
              <a:buChar char="v"/>
            </a:pPr>
            <a:r>
              <a:rPr lang="ar-SA" sz="5800" dirty="0" smtClean="0">
                <a:cs typeface="B Zar" panose="00000400000000000000" pitchFamily="2" charset="-78"/>
              </a:rPr>
              <a:t>وضعیت مصدومان</a:t>
            </a:r>
            <a:endParaRPr lang="en-US" sz="5800" dirty="0" smtClean="0">
              <a:cs typeface="B Zar" panose="00000400000000000000" pitchFamily="2" charset="-78"/>
            </a:endParaRPr>
          </a:p>
          <a:p>
            <a:pPr marL="1030288" indent="-400050">
              <a:buFont typeface="Wingdings" panose="05000000000000000000" pitchFamily="2" charset="2"/>
              <a:buChar char="v"/>
            </a:pPr>
            <a:r>
              <a:rPr lang="ar-SA" sz="5800" dirty="0" smtClean="0">
                <a:cs typeface="B Zar" panose="00000400000000000000" pitchFamily="2" charset="-78"/>
              </a:rPr>
              <a:t>وضعیت افرادسالم</a:t>
            </a:r>
            <a:endParaRPr lang="en-US" sz="5800" dirty="0" smtClean="0">
              <a:cs typeface="B Zar" panose="00000400000000000000" pitchFamily="2" charset="-78"/>
            </a:endParaRPr>
          </a:p>
          <a:p>
            <a:pPr marL="1030288" indent="-400050">
              <a:buFont typeface="Wingdings" panose="05000000000000000000" pitchFamily="2" charset="2"/>
              <a:buChar char="v"/>
            </a:pPr>
            <a:r>
              <a:rPr lang="ar-SA" sz="5800" dirty="0" smtClean="0">
                <a:cs typeface="B Zar" panose="00000400000000000000" pitchFamily="2" charset="-78"/>
              </a:rPr>
              <a:t>وضعیت افراد آسیب پذیر</a:t>
            </a:r>
            <a:endParaRPr lang="en-US" sz="5800" dirty="0" smtClean="0">
              <a:cs typeface="B Zar" panose="00000400000000000000" pitchFamily="2" charset="-78"/>
            </a:endParaRPr>
          </a:p>
          <a:p>
            <a:pPr marL="1030288" indent="-400050">
              <a:buFont typeface="Wingdings" panose="05000000000000000000" pitchFamily="2" charset="2"/>
              <a:buChar char="v"/>
            </a:pPr>
            <a:r>
              <a:rPr lang="ar-SA" sz="5800" dirty="0" smtClean="0">
                <a:cs typeface="B Zar" panose="00000400000000000000" pitchFamily="2" charset="-78"/>
              </a:rPr>
              <a:t>وضعیت مفقودان</a:t>
            </a:r>
            <a:endParaRPr lang="en-US" sz="5800" dirty="0">
              <a:cs typeface="B Zar" panose="00000400000000000000" pitchFamily="2" charset="-78"/>
            </a:endParaRPr>
          </a:p>
          <a:p>
            <a:pPr marL="0" indent="536575"/>
            <a:r>
              <a:rPr lang="ar-SA" sz="5800" dirty="0" smtClean="0">
                <a:cs typeface="B Zar" panose="00000400000000000000" pitchFamily="2" charset="-78"/>
              </a:rPr>
              <a:t>آمار تعداد افرادی که احتمالاً فوت شده</a:t>
            </a:r>
            <a:r>
              <a:rPr lang="fa-IR" sz="5800" dirty="0" smtClean="0">
                <a:cs typeface="B Zar" panose="00000400000000000000" pitchFamily="2" charset="-78"/>
              </a:rPr>
              <a:t> </a:t>
            </a:r>
            <a:r>
              <a:rPr lang="ar-SA" sz="5800" dirty="0" smtClean="0">
                <a:cs typeface="B Zar" panose="00000400000000000000" pitchFamily="2" charset="-78"/>
              </a:rPr>
              <a:t>اند </a:t>
            </a:r>
            <a:endParaRPr lang="fa-IR" sz="5800" dirty="0" smtClean="0">
              <a:cs typeface="B Zar" panose="00000400000000000000" pitchFamily="2" charset="-78"/>
            </a:endParaRPr>
          </a:p>
          <a:p>
            <a:pPr algn="r"/>
            <a:r>
              <a:rPr lang="ar-SA" sz="5800" dirty="0" smtClean="0">
                <a:cs typeface="B Zar" panose="00000400000000000000" pitchFamily="2" charset="-78"/>
              </a:rPr>
              <a:t>وضعیت محیط</a:t>
            </a:r>
            <a:endParaRPr lang="fa-IR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حوادث جانبی(تهدید وخطرات): </a:t>
            </a:r>
            <a:endParaRPr lang="en-US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امکان خروج از ساختمان و وضعیت مسیرهای ارتباطی</a:t>
            </a:r>
            <a:endParaRPr lang="en-US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وضعیت تخریب ساختمان ها</a:t>
            </a:r>
            <a:endParaRPr lang="en-US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وضعیت شریان</a:t>
            </a:r>
            <a:r>
              <a:rPr lang="fa-IR" sz="5800" dirty="0" smtClean="0">
                <a:cs typeface="B Zar" panose="00000400000000000000" pitchFamily="2" charset="-78"/>
              </a:rPr>
              <a:t> </a:t>
            </a:r>
            <a:r>
              <a:rPr lang="ar-SA" sz="5800" dirty="0" smtClean="0">
                <a:cs typeface="B Zar" panose="00000400000000000000" pitchFamily="2" charset="-78"/>
              </a:rPr>
              <a:t>های حیاتی</a:t>
            </a:r>
            <a:endParaRPr lang="en-US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حضور گروه</a:t>
            </a:r>
            <a:r>
              <a:rPr lang="fa-IR" sz="5800" dirty="0" smtClean="0">
                <a:cs typeface="B Zar" panose="00000400000000000000" pitchFamily="2" charset="-78"/>
              </a:rPr>
              <a:t> </a:t>
            </a:r>
            <a:r>
              <a:rPr lang="ar-SA" sz="5800" dirty="0" smtClean="0">
                <a:cs typeface="B Zar" panose="00000400000000000000" pitchFamily="2" charset="-78"/>
              </a:rPr>
              <a:t>های امدادی</a:t>
            </a:r>
            <a:endParaRPr lang="en-US" sz="5800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جمعیت حاضر درمحل وقوع حادثه</a:t>
            </a:r>
            <a:endParaRPr lang="fa-IR" sz="5800" b="1" dirty="0" smtClean="0">
              <a:cs typeface="B Zar" panose="00000400000000000000" pitchFamily="2" charset="-78"/>
            </a:endParaRPr>
          </a:p>
          <a:p>
            <a:pPr algn="r">
              <a:lnSpc>
                <a:spcPct val="120000"/>
              </a:lnSpc>
            </a:pPr>
            <a:r>
              <a:rPr lang="ar-SA" sz="5800" dirty="0" smtClean="0">
                <a:cs typeface="B Zar" panose="00000400000000000000" pitchFamily="2" charset="-78"/>
              </a:rPr>
              <a:t> نیازها</a:t>
            </a:r>
            <a:endParaRPr lang="fa-IR" sz="5800" dirty="0" smtClean="0">
              <a:cs typeface="B Zar" panose="00000400000000000000" pitchFamily="2" charset="-78"/>
            </a:endParaRPr>
          </a:p>
          <a:p>
            <a:pPr marL="854075" lvl="1" indent="-107950" algn="r"/>
            <a:endParaRPr lang="fa-IR" dirty="0" smtClean="0"/>
          </a:p>
          <a:p>
            <a:pPr marL="854075" lvl="1" indent="-107950" algn="r"/>
            <a:endParaRPr lang="fa-IR" dirty="0" smtClean="0"/>
          </a:p>
          <a:p>
            <a:pPr marL="854075" lvl="1" indent="-107950" algn="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200" b="1" dirty="0" smtClean="0"/>
          </a:p>
        </p:txBody>
      </p:sp>
      <p:pic>
        <p:nvPicPr>
          <p:cNvPr id="2050" name="Picture 2" descr="E:\1394\دوام\گزارش دهی\فرم گزارش سانحه.jpg"/>
          <p:cNvPicPr>
            <a:picLocks noChangeAspect="1" noChangeArrowheads="1"/>
          </p:cNvPicPr>
          <p:nvPr/>
        </p:nvPicPr>
        <p:blipFill>
          <a:blip r:embed="rId2" cstate="print"/>
          <a:srcRect l="9497" t="7876" r="9620" b="16130"/>
          <a:stretch>
            <a:fillRect/>
          </a:stretch>
        </p:blipFill>
        <p:spPr bwMode="auto">
          <a:xfrm>
            <a:off x="822118" y="1262563"/>
            <a:ext cx="10873208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26586" y="188640"/>
            <a:ext cx="5085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a-IR" sz="4400" b="1" dirty="0">
                <a:cs typeface="B Zar" panose="00000400000000000000" pitchFamily="2" charset="-78"/>
              </a:rPr>
              <a:t>نمونه فرم گزارش سانحه:</a:t>
            </a:r>
            <a:endParaRPr lang="en-US" sz="4400" b="1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52" y="167936"/>
            <a:ext cx="10707379" cy="2118056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 smtClean="0">
                <a:cs typeface="B Zar" panose="00000400000000000000" pitchFamily="2" charset="-78"/>
              </a:rPr>
              <a:t>تصویربرداری درسوانح</a:t>
            </a:r>
            <a:r>
              <a:rPr lang="en-US" sz="4400" dirty="0" smtClean="0">
                <a:cs typeface="B Zar" panose="00000400000000000000" pitchFamily="2" charset="-78"/>
              </a:rPr>
              <a:t/>
            </a:r>
            <a:br>
              <a:rPr lang="en-US" sz="4400" dirty="0" smtClean="0">
                <a:cs typeface="B Zar" panose="00000400000000000000" pitchFamily="2" charset="-78"/>
              </a:rPr>
            </a:br>
            <a:endParaRPr lang="en-US" sz="4400" dirty="0">
              <a:cs typeface="B Zar" panose="00000400000000000000" pitchFamily="2" charset="-78"/>
            </a:endParaRPr>
          </a:p>
        </p:txBody>
      </p:sp>
      <p:pic>
        <p:nvPicPr>
          <p:cNvPr id="1026" name="Picture 2" descr="D:\Karimi\1391\ax\زلزله اهر\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7" y="1214422"/>
            <a:ext cx="11611374" cy="5526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cs typeface="B Zar" panose="00000400000000000000" pitchFamily="2" charset="-78"/>
              </a:rPr>
              <a:t>چرا عکس و تصویر؟</a:t>
            </a:r>
            <a:br>
              <a:rPr lang="fa-IR" sz="4400" dirty="0" smtClean="0">
                <a:cs typeface="B Zar" panose="00000400000000000000" pitchFamily="2" charset="-78"/>
              </a:rPr>
            </a:br>
            <a:endParaRPr lang="en-US" sz="44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5780" y="1268760"/>
            <a:ext cx="11377263" cy="558924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ar-SA" dirty="0" smtClean="0">
                <a:cs typeface="B Zar" panose="00000400000000000000" pitchFamily="2" charset="-78"/>
              </a:rPr>
              <a:t>بهترین گزارش، اگر باتصاویرمناسب، زنده وبه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روز همراه نباشد، به مرده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ترین آنها تبدیل می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شود. عکس خوب به گزارش روح می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دهد و آن را مستند واثربخش می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سازد.</a:t>
            </a:r>
            <a:endParaRPr lang="en-US" dirty="0" smtClean="0"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dirty="0" smtClean="0">
                <a:cs typeface="B Zar" panose="00000400000000000000" pitchFamily="2" charset="-78"/>
              </a:rPr>
              <a:t>به شرطی که خبر با توجه به اصول روزنامه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نگاری تنظیم شده باشد، عکس کمک می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کند تا فضای رویداد خبری، با رویت عکس کاملاً مجسم شود.</a:t>
            </a:r>
            <a:endParaRPr lang="en-US" dirty="0" smtClean="0">
              <a:cs typeface="B Zar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5122" name="Picture 2" descr="C:\Users\karimi.l.TDMMO\Desktop\akasi-khab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3861048"/>
            <a:ext cx="460851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433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Nazanin</vt:lpstr>
      <vt:lpstr>B Titr</vt:lpstr>
      <vt:lpstr>B Zar</vt:lpstr>
      <vt:lpstr>Century Gothic</vt:lpstr>
      <vt:lpstr>Wingdings</vt:lpstr>
      <vt:lpstr>Books 16x9</vt:lpstr>
      <vt:lpstr>اطلاع رسانی و گزارش دهی  در مدیریت بحران</vt:lpstr>
      <vt:lpstr>کاربردهای گزارش نویسی و  مستندسازی حوادث</vt:lpstr>
      <vt:lpstr>اصول کلی در مستند سازی</vt:lpstr>
      <vt:lpstr>گزارش دهی در مدیریت بحران و سوانح</vt:lpstr>
      <vt:lpstr>در گزارش آسیب پذیری، چه نکاتی باید ذکر شود؟</vt:lpstr>
      <vt:lpstr>در زمان مواجه شدن با حادثه چه نکاتی باید گزارش شود؟ </vt:lpstr>
      <vt:lpstr>PowerPoint Presentation</vt:lpstr>
      <vt:lpstr>تصویربرداری درسوانح </vt:lpstr>
      <vt:lpstr>چرا عکس و تصویر؟ </vt:lpstr>
      <vt:lpstr>ویژگی های یک عکس یا تصویر خوب چیست؟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2015-07-14T07:44:59Z</dcterms:created>
  <dcterms:modified xsi:type="dcterms:W3CDTF">2016-06-13T10:55:22Z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