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5"/>
  </p:notesMasterIdLst>
  <p:handoutMasterIdLst>
    <p:handoutMasterId r:id="rId36"/>
  </p:handoutMasterIdLst>
  <p:sldIdLst>
    <p:sldId id="257" r:id="rId3"/>
    <p:sldId id="324" r:id="rId4"/>
    <p:sldId id="337" r:id="rId5"/>
    <p:sldId id="338" r:id="rId6"/>
    <p:sldId id="339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22" r:id="rId34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xn71+B4ZtqrWPFo0hkaqA==" hashData="+tLgQjS9z6ddgvfNvsgKbOrWsc4vfj3dh/E9BY3iBbuCs+/mmrTiRfhWBH+8GQ+ezu0W7EBRnZLn8SsrzBE8Sg=="/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D26"/>
    <a:srgbClr val="E9B683"/>
    <a:srgbClr val="9DB9B1"/>
    <a:srgbClr val="DCE4DE"/>
    <a:srgbClr val="87AAA0"/>
    <a:srgbClr val="B2C2B6"/>
    <a:srgbClr val="E0B488"/>
    <a:srgbClr val="E9BC8F"/>
    <a:srgbClr val="EECAA6"/>
    <a:srgbClr val="EFC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60"/>
  </p:normalViewPr>
  <p:slideViewPr>
    <p:cSldViewPr showGuides="1">
      <p:cViewPr varScale="1">
        <p:scale>
          <a:sx n="60" d="100"/>
          <a:sy n="60" d="100"/>
        </p:scale>
        <p:origin x="60" y="2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6/13/2016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562555" y="6492701"/>
            <a:ext cx="1291497" cy="320675"/>
          </a:xfrm>
          <a:prstGeom prst="rect">
            <a:avLst/>
          </a:prstGeo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5E5793AF-5DEC-4258-B2BE-A8FF20B44C8B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2080" y="6483869"/>
            <a:ext cx="7331015" cy="340145"/>
          </a:xfrm>
          <a:prstGeom prst="rect">
            <a:avLst/>
          </a:prstGeom>
        </p:spPr>
        <p:txBody>
          <a:bodyPr/>
          <a:lstStyle>
            <a:lvl1pPr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زیر نویس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5780" y="1268760"/>
            <a:ext cx="11377263" cy="490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cs typeface="B Nazanin" panose="00000400000000000000" pitchFamily="2" charset="-78"/>
              </a:defRPr>
            </a:lvl1pPr>
            <a:lvl2pPr>
              <a:defRPr sz="3000" baseline="0">
                <a:cs typeface="B Nazanin" panose="00000400000000000000" pitchFamily="2" charset="-78"/>
              </a:defRPr>
            </a:lvl2pPr>
            <a:lvl3pPr>
              <a:defRPr sz="2800" baseline="0">
                <a:cs typeface="B Nazanin" panose="00000400000000000000" pitchFamily="2" charset="-78"/>
              </a:defRPr>
            </a:lvl3pPr>
            <a:lvl4pPr>
              <a:defRPr sz="2600" baseline="0">
                <a:cs typeface="B Nazanin" panose="00000400000000000000" pitchFamily="2" charset="-78"/>
              </a:defRPr>
            </a:lvl4pPr>
            <a:lvl5pPr marL="2011328">
              <a:defRPr sz="2400" baseline="0">
                <a:cs typeface="B Nazanin" panose="00000400000000000000" pitchFamily="2" charset="-78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a-IR" dirty="0" smtClean="0"/>
              <a:t>جهت ورود اولین مرحله سرخط کلیک کنید</a:t>
            </a:r>
            <a:endParaRPr lang="en-US" dirty="0" smtClean="0"/>
          </a:p>
          <a:p>
            <a:pPr lvl="1"/>
            <a:r>
              <a:rPr lang="fa-IR" dirty="0" smtClean="0"/>
              <a:t>دومین مرحله سر خط</a:t>
            </a:r>
            <a:endParaRPr lang="en-US" dirty="0" smtClean="0"/>
          </a:p>
          <a:p>
            <a:pPr lvl="2"/>
            <a:r>
              <a:rPr lang="fa-IR" dirty="0" smtClean="0"/>
              <a:t>سومین مرحله سرخط</a:t>
            </a:r>
            <a:endParaRPr lang="en-US" dirty="0" smtClean="0"/>
          </a:p>
          <a:p>
            <a:pPr lvl="3"/>
            <a:r>
              <a:rPr lang="fa-IR" dirty="0" smtClean="0"/>
              <a:t>چهارمین مرحله سر خط</a:t>
            </a:r>
            <a:endParaRPr lang="en-US" dirty="0" smtClean="0"/>
          </a:p>
          <a:p>
            <a:pPr lvl="4"/>
            <a:r>
              <a:rPr lang="fa-IR" dirty="0" smtClean="0"/>
              <a:t>پنجمین مرحله سر خط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71499" y="167937"/>
            <a:ext cx="972963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aseline="0"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برای وارد کردن عنوان اینجا را کلیک کنید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71" y="198487"/>
            <a:ext cx="2302026" cy="773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1" y="1667655"/>
            <a:ext cx="4249666" cy="424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05780" y="6480935"/>
            <a:ext cx="1291497" cy="320675"/>
          </a:xfrm>
          <a:prstGeom prst="rect">
            <a:avLst/>
          </a:prstGeo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B64395F0-FB13-4E45-A839-1FDB77F504D8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7278" y="6483869"/>
            <a:ext cx="8555818" cy="340145"/>
          </a:xfrm>
          <a:prstGeom prst="rect">
            <a:avLst/>
          </a:prstGeom>
        </p:spPr>
        <p:txBody>
          <a:bodyPr/>
          <a:lstStyle>
            <a:lvl1pPr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زیر نویس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27" y="182175"/>
            <a:ext cx="2302026" cy="773432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2071499" y="159178"/>
            <a:ext cx="9721080" cy="7920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071499" y="167937"/>
            <a:ext cx="972963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aseline="0"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برای وارد کردن عنوان اینجا را کلیک کنید</a:t>
            </a:r>
            <a:endParaRPr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5780" y="1268760"/>
            <a:ext cx="11377263" cy="490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cs typeface="B Nazanin" panose="00000400000000000000" pitchFamily="2" charset="-78"/>
              </a:defRPr>
            </a:lvl1pPr>
            <a:lvl2pPr>
              <a:defRPr sz="3000" baseline="0">
                <a:cs typeface="B Nazanin" panose="00000400000000000000" pitchFamily="2" charset="-78"/>
              </a:defRPr>
            </a:lvl2pPr>
            <a:lvl3pPr>
              <a:defRPr sz="2800" baseline="0">
                <a:cs typeface="B Nazanin" panose="00000400000000000000" pitchFamily="2" charset="-78"/>
              </a:defRPr>
            </a:lvl3pPr>
            <a:lvl4pPr>
              <a:defRPr sz="2600" baseline="0">
                <a:cs typeface="B Nazanin" panose="00000400000000000000" pitchFamily="2" charset="-78"/>
              </a:defRPr>
            </a:lvl4pPr>
            <a:lvl5pPr marL="2011328">
              <a:defRPr sz="2400" baseline="0">
                <a:cs typeface="B Nazanin" panose="00000400000000000000" pitchFamily="2" charset="-78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a-IR" dirty="0" smtClean="0"/>
              <a:t>جهت ورود اولین مرحله سرخط کلیک کنید</a:t>
            </a:r>
            <a:endParaRPr lang="en-US" dirty="0" smtClean="0"/>
          </a:p>
          <a:p>
            <a:pPr lvl="1"/>
            <a:r>
              <a:rPr lang="fa-IR" dirty="0" smtClean="0"/>
              <a:t>دومین مرحله سر خط</a:t>
            </a:r>
            <a:endParaRPr lang="en-US" dirty="0" smtClean="0"/>
          </a:p>
          <a:p>
            <a:pPr lvl="2"/>
            <a:r>
              <a:rPr lang="fa-IR" dirty="0" smtClean="0"/>
              <a:t>سومین مرحله سرخط</a:t>
            </a:r>
            <a:endParaRPr lang="en-US" dirty="0" smtClean="0"/>
          </a:p>
          <a:p>
            <a:pPr lvl="3"/>
            <a:r>
              <a:rPr lang="fa-IR" dirty="0" smtClean="0"/>
              <a:t>چهارمین مرحله سر خط</a:t>
            </a:r>
            <a:endParaRPr lang="en-US" dirty="0" smtClean="0"/>
          </a:p>
          <a:p>
            <a:pPr lvl="4"/>
            <a:r>
              <a:rPr lang="fa-IR" dirty="0" smtClean="0"/>
              <a:t>پنجمین مرحله سر خط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221803"/>
            <a:ext cx="5106231" cy="51062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721E-0B24-4968-A4DB-96E1F499C0AB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3A17-BBC0-441A-BB38-7FCD4B462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0F7C-97EA-400A-955B-C962DE4519A3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3A17-BBC0-441A-BB38-7FCD4B462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D556-0463-409A-948D-8FE1D453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422920" y="6483869"/>
            <a:ext cx="1291497" cy="320675"/>
          </a:xfrm>
          <a:prstGeom prst="rect">
            <a:avLst/>
          </a:prstGeom>
        </p:spPr>
        <p:txBody>
          <a:bodyPr/>
          <a:lstStyle>
            <a:lvl1pPr algn="l" rtl="1">
              <a:defRPr sz="1400">
                <a:cs typeface="B Nazanin" panose="00000400000000000000" pitchFamily="2" charset="-78"/>
              </a:defRPr>
            </a:lvl1pPr>
          </a:lstStyle>
          <a:p>
            <a:fld id="{D66D6DF8-D97C-4E3E-B2A7-428688A95FF4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14418" y="6483869"/>
            <a:ext cx="8538678" cy="340145"/>
          </a:xfrm>
          <a:prstGeom prst="rect">
            <a:avLst/>
          </a:prstGeom>
        </p:spPr>
        <p:txBody>
          <a:bodyPr/>
          <a:lstStyle>
            <a:lvl1pPr algn="ctr" rtl="1">
              <a:defRPr sz="1400"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زیر نویس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 sz="1400"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1" y="1667655"/>
            <a:ext cx="4249666" cy="42496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71" y="198487"/>
            <a:ext cx="2302026" cy="7734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B Nazanin" panose="00000400000000000000" pitchFamily="2" charset="-78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597026"/>
            <a:ext cx="10360501" cy="1984375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تشکیل گروه مدیریت بحران مدرسه</a:t>
            </a:r>
            <a:br>
              <a:rPr lang="fa-IR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و</a:t>
            </a:r>
            <a:br>
              <a:rPr lang="fa-IR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مانور شرایط بحران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91000"/>
            <a:ext cx="8532178" cy="17526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دوره آموزش در مدرسه آماده</a:t>
            </a:r>
          </a:p>
          <a:p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سال  1395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نکات قابل توجه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96752"/>
            <a:ext cx="10969943" cy="5661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همواره مسئول عملیات، جانشین فرمانده خواهد بود.</a:t>
            </a:r>
            <a:endParaRPr lang="en-US" sz="3200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   در مدارس دارای بیش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تر از 650 دانش آموز، دو جانشین برای فرمانده انتخاب شود.</a:t>
            </a:r>
            <a:endParaRPr lang="en-US" sz="3200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   در بخش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هایی که بیش از دو نفر عضو هستند، یک نفر به عنوان مسئول انتخاب شود.</a:t>
            </a:r>
            <a:endParaRPr lang="en-US" sz="3200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   در مدارس تا 150 دانش آموز، وظیفه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ارتباطات را شخص فرمانده برعهده دارد.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8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56" y="0"/>
            <a:ext cx="9858444" cy="1143000"/>
          </a:xfrm>
        </p:spPr>
        <p:txBody>
          <a:bodyPr/>
          <a:lstStyle/>
          <a:p>
            <a:r>
              <a:rPr lang="ar-SA" b="1" dirty="0"/>
              <a:t>فعالیت</a:t>
            </a:r>
            <a:r>
              <a:rPr lang="en-US" b="1" dirty="0"/>
              <a:t>‌</a:t>
            </a:r>
            <a:r>
              <a:rPr lang="ar-SA" b="1" dirty="0"/>
              <a:t>های گروه مدیریت بحران مدرسه در شرایط عادی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196752"/>
            <a:ext cx="10969943" cy="452596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شناسایی خطرات بالقوه و افزایش ایمنی؛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بررسی سیستم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ها و تاسیسات الکتریکی و گرمایشی؛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بررسی سیستم اعلان و اطفای حریق؛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مقاوم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سازی اجزای غیر سازه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ای؛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ارزیابی امکانات (مالی و انسانی) موجود؛</a:t>
            </a:r>
          </a:p>
          <a:p>
            <a:pPr>
              <a:lnSpc>
                <a:spcPct val="100000"/>
              </a:lnSpc>
            </a:pPr>
            <a:r>
              <a:rPr lang="fa-IR" sz="3200" dirty="0">
                <a:cs typeface="B Nazanin" pitchFamily="2" charset="-78"/>
              </a:rPr>
              <a:t>مکان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یابی مراكز تخلیه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امن اضطراری دانش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آموزان و ساماندهی مسیر و محل تخلیه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اضطراری؛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5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56" y="70561"/>
            <a:ext cx="9929882" cy="1143000"/>
          </a:xfrm>
        </p:spPr>
        <p:txBody>
          <a:bodyPr/>
          <a:lstStyle/>
          <a:p>
            <a:r>
              <a:rPr lang="ar-SA" b="1" dirty="0"/>
              <a:t>فعالیت</a:t>
            </a:r>
            <a:r>
              <a:rPr lang="en-US" b="1" dirty="0"/>
              <a:t>‌</a:t>
            </a:r>
            <a:r>
              <a:rPr lang="ar-SA" b="1" dirty="0"/>
              <a:t>های گروه مدیریت بحران مدرسه در شرایط عادی</a:t>
            </a:r>
            <a:r>
              <a:rPr lang="fa-IR" b="1" dirty="0"/>
              <a:t>....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96753"/>
            <a:ext cx="10969943" cy="492941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تهیه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اطلاعات کلی و کلیدی از مدرسه و دانش آموزان، به روزرسانی و ارائه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آن به سازمان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های مربوط؛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ذخیره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ی تجهیزات و اقلام امدادی، دارویی و غذایی در مکانی امن در مدرسه؛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اجرای تمرین و مانور در مدرسه به صورت ادواری و منظم؛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ارتباط مستمر با سازمان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های امدادی و ستاد مدیریت بحران منطقه و ناحیه؛</a:t>
            </a:r>
            <a:endParaRPr lang="en-US" sz="3200" dirty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آموزش مستمر معلمان، دانش</a:t>
            </a:r>
            <a:r>
              <a:rPr lang="en-US" sz="3200" dirty="0">
                <a:cs typeface="B Nazanin" pitchFamily="2" charset="-78"/>
              </a:rPr>
              <a:t>‌</a:t>
            </a:r>
            <a:r>
              <a:rPr lang="fa-IR" sz="3200" dirty="0">
                <a:cs typeface="B Nazanin" pitchFamily="2" charset="-78"/>
              </a:rPr>
              <a:t>آموزان و کارکنان مدرسه</a:t>
            </a:r>
            <a:r>
              <a:rPr lang="fa-IR" b="1" dirty="0">
                <a:cs typeface="B Nazanin" pitchFamily="2" charset="-78"/>
              </a:rPr>
              <a:t>.</a:t>
            </a:r>
            <a:endParaRPr lang="en-US" b="1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570" y="274638"/>
            <a:ext cx="9699814" cy="1143000"/>
          </a:xfrm>
        </p:spPr>
        <p:txBody>
          <a:bodyPr/>
          <a:lstStyle/>
          <a:p>
            <a:r>
              <a:rPr lang="fa-IR" b="1" dirty="0"/>
              <a:t>در شرایط بحرانی (اجرای برنامه واکنش اضطراری)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4422"/>
            <a:ext cx="10969943" cy="491174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قطع شریان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های آب، برق و گاز؛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انتقال به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موقع دانش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آموزان به محل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های تخلیه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ی امن اضطراری داخل و یا بیرون از مدرسه، بر اساس تشخیص فرمانده گروه مدیریت بحران؛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اطفای حریق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های قابل كنترل؛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حفظ ایمنی دانش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آموزان؛ 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امداد و کمک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های اولیه به مصدومین؛ 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برقراری ارتباط و اطلاع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رسانی به والدین دانش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آموزان؛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مراقبت و نگهداری دانش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آموزان تا زمان حضور والدین و یا سپردن آن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ها به مراکز مسئول بعد از 48 ساعت؛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اطلاع</a:t>
            </a:r>
            <a:r>
              <a:rPr lang="en-US" sz="2400" dirty="0">
                <a:cs typeface="B Nazanin" pitchFamily="2" charset="-78"/>
              </a:rPr>
              <a:t>‌</a:t>
            </a:r>
            <a:r>
              <a:rPr lang="fa-IR" sz="2400" dirty="0">
                <a:cs typeface="B Nazanin" pitchFamily="2" charset="-78"/>
              </a:rPr>
              <a:t>رسانی به نیروهای امدادی در خصوص وضعیت، تعداد و مشخصات افراد نیازمند رسیدگی؛</a:t>
            </a:r>
            <a:endParaRPr lang="en-US" sz="2400" dirty="0">
              <a:cs typeface="B Nazanin" pitchFamily="2" charset="-78"/>
            </a:endParaRPr>
          </a:p>
          <a:p>
            <a:pPr lvl="0">
              <a:lnSpc>
                <a:spcPct val="100000"/>
              </a:lnSpc>
            </a:pPr>
            <a:r>
              <a:rPr lang="fa-IR" sz="2400" dirty="0">
                <a:cs typeface="B Nazanin" pitchFamily="2" charset="-78"/>
              </a:rPr>
              <a:t>جلوگیری از ورود و خروج بدون هماهنگی.</a:t>
            </a:r>
            <a:endParaRPr lang="en-US" sz="2400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4" y="76200"/>
            <a:ext cx="12290399" cy="678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1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48" y="-27384"/>
            <a:ext cx="10144196" cy="1143000"/>
          </a:xfrm>
        </p:spPr>
        <p:txBody>
          <a:bodyPr/>
          <a:lstStyle/>
          <a:p>
            <a:r>
              <a:rPr lang="fa-IR" b="1" dirty="0"/>
              <a:t>بعد از مقابله و عادی شدن وضعیت (بازتوانی و تداوم فعالیت)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2600" dirty="0" smtClean="0">
                <a:cs typeface="B Nazanin" pitchFamily="2" charset="-78"/>
              </a:rPr>
              <a:t>تهیه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ی گزارش در خصوص میزان خسارات وارده به مدرسه و مكاتبه با مراكز مسئول؛</a:t>
            </a:r>
            <a:endParaRPr lang="en-US" sz="2600" dirty="0">
              <a:cs typeface="B Nazanin" pitchFamily="2" charset="-78"/>
            </a:endParaRPr>
          </a:p>
          <a:p>
            <a:pPr lvl="0"/>
            <a:r>
              <a:rPr lang="fa-IR" sz="2600" dirty="0">
                <a:cs typeface="B Nazanin" pitchFamily="2" charset="-78"/>
              </a:rPr>
              <a:t>برگزاری جلسه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ی مشترك با اولیای دانش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آموزان و تهیه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ی برنامه اقدامات مرتبط؛</a:t>
            </a:r>
            <a:endParaRPr lang="en-US" sz="2600" dirty="0">
              <a:cs typeface="B Nazanin" pitchFamily="2" charset="-78"/>
            </a:endParaRPr>
          </a:p>
          <a:p>
            <a:pPr lvl="0"/>
            <a:r>
              <a:rPr lang="fa-IR" sz="2600" dirty="0">
                <a:cs typeface="B Nazanin" pitchFamily="2" charset="-78"/>
              </a:rPr>
              <a:t>بررسی وضعیت افراد آسیب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دیده و انجام فعالیت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های مرتبط نظیر: حمایت روانی، پشتیبانی، اقدامات اجرایی و اداری؛</a:t>
            </a:r>
            <a:endParaRPr lang="en-US" sz="2600" dirty="0">
              <a:cs typeface="B Nazanin" pitchFamily="2" charset="-78"/>
            </a:endParaRPr>
          </a:p>
          <a:p>
            <a:pPr lvl="0"/>
            <a:r>
              <a:rPr lang="fa-IR" sz="2600" dirty="0">
                <a:cs typeface="B Nazanin" pitchFamily="2" charset="-78"/>
              </a:rPr>
              <a:t>تلاش در جهت تداوم فعالیت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های عادی مدرسه؛</a:t>
            </a:r>
            <a:endParaRPr lang="en-US" sz="2600" dirty="0">
              <a:cs typeface="B Nazanin" pitchFamily="2" charset="-78"/>
            </a:endParaRPr>
          </a:p>
          <a:p>
            <a:pPr lvl="0"/>
            <a:r>
              <a:rPr lang="fa-IR" sz="2600" dirty="0">
                <a:cs typeface="B Nazanin" pitchFamily="2" charset="-78"/>
              </a:rPr>
              <a:t>امكان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سنجی بهره</a:t>
            </a:r>
            <a:r>
              <a:rPr lang="en-US" sz="2600" dirty="0">
                <a:cs typeface="B Nazanin" pitchFamily="2" charset="-78"/>
              </a:rPr>
              <a:t>‌</a:t>
            </a:r>
            <a:r>
              <a:rPr lang="fa-IR" sz="2600" dirty="0">
                <a:cs typeface="B Nazanin" pitchFamily="2" charset="-78"/>
              </a:rPr>
              <a:t>برداری از فضای مدرسه در صورت تعیین آن به عنوان مكان تخلیه امن محلی ساكنین محله.</a:t>
            </a:r>
            <a:endParaRPr lang="en-US" sz="2600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4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" y="0"/>
          <a:ext cx="12188824" cy="685799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{5DA37D80-6434-44D0-A028-1B22A696006F}</a:tableStyleId>
              </a:tblPr>
              <a:tblGrid>
                <a:gridCol w="3047206"/>
                <a:gridCol w="3047206"/>
                <a:gridCol w="3047206"/>
                <a:gridCol w="3047206"/>
              </a:tblGrid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Lotus" pitchFamily="2" charset="-78"/>
                        </a:rPr>
                        <a:t>فرماندهی</a:t>
                      </a:r>
                      <a:endParaRPr lang="fa-IR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algn="ctr" rtl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r>
                        <a:rPr lang="fa-IR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Lotus" pitchFamily="2" charset="-78"/>
                        </a:rPr>
                        <a:t>عملیات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algn="ctr" rtl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r>
                        <a:rPr lang="fa-IR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Lotus" pitchFamily="2" charset="-78"/>
                        </a:rPr>
                        <a:t>ارتباطات</a:t>
                      </a:r>
                      <a:endParaRPr lang="fa-IR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tabLst/>
                      </a:pPr>
                      <a:r>
                        <a:rPr lang="fa-IR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Lotus" pitchFamily="2" charset="-78"/>
                        </a:rPr>
                        <a:t>انتظامات</a:t>
                      </a:r>
                      <a:endParaRPr lang="fa-IR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مدیریت کلان گروه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قطع شریان‌های حیاتی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جمع‌آوری اطلاعات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tabLst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حفظ امنیت دانش‌آموزان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فعال نمودن گروه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تخلیه اضطراری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اطلاع‌رسانی به والدین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حفظ امنیت مدرسه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ارزیابی حادثه و تعیین سطح بحران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امداد و نجات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ارائه اطلاعات به امدادگران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همکاری با نیروی انتظامی 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برگزاری مانور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کمک‌های اولیه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اقدامات پیشگیرانه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اقدامات پیشگیرانه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ارتباط با سازمان‌های مسئول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اطفای حریق 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endParaRPr lang="fa-IR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endParaRPr lang="fa-IR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اقدامات یشگیرانه 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اقدامات پیشگیرانه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endParaRPr lang="fa-IR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spcAft>
                          <a:spcPts val="1000"/>
                        </a:spcAft>
                        <a:buClr>
                          <a:srgbClr val="FF0000"/>
                        </a:buClr>
                      </a:pPr>
                      <a:endParaRPr lang="fa-IR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a-IR" sz="4400" b="1" dirty="0" smtClean="0">
              <a:cs typeface="B Titr" pitchFamily="2" charset="-78"/>
            </a:endParaRPr>
          </a:p>
          <a:p>
            <a:pPr algn="ctr">
              <a:buNone/>
            </a:pPr>
            <a:r>
              <a:rPr lang="fa-IR" sz="4800" b="1" dirty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Zar" panose="00000400000000000000" pitchFamily="2" charset="-78"/>
              </a:rPr>
              <a:t>مانور دورميزي </a:t>
            </a:r>
          </a:p>
          <a:p>
            <a:pPr algn="ctr">
              <a:buNone/>
            </a:pPr>
            <a:endParaRPr lang="fa-IR" sz="4800" b="1" dirty="0">
              <a:solidFill>
                <a:srgbClr val="D47D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Zar" panose="00000400000000000000" pitchFamily="2" charset="-78"/>
            </a:endParaRPr>
          </a:p>
          <a:p>
            <a:pPr algn="ctr">
              <a:buNone/>
            </a:pPr>
            <a:r>
              <a:rPr lang="fa-IR" sz="4800" b="1" dirty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Zar" panose="00000400000000000000" pitchFamily="2" charset="-78"/>
              </a:rPr>
              <a:t>شبيه‌سازي شرایط بحراني</a:t>
            </a:r>
            <a:endParaRPr lang="en-US" sz="4800" b="1" dirty="0">
              <a:solidFill>
                <a:srgbClr val="D47D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اهداف</a:t>
            </a:r>
            <a:r>
              <a:rPr lang="fa-IR" dirty="0" smtClean="0"/>
              <a:t> 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6" y="1600201"/>
            <a:ext cx="10563648" cy="4525963"/>
          </a:xfrm>
        </p:spPr>
        <p:txBody>
          <a:bodyPr/>
          <a:lstStyle/>
          <a:p>
            <a:pPr algn="just"/>
            <a:r>
              <a:rPr lang="fa-IR" sz="3200" dirty="0" smtClean="0">
                <a:cs typeface="B Nazanin" pitchFamily="2" charset="-78"/>
              </a:rPr>
              <a:t>توانایی تصور </a:t>
            </a:r>
            <a:r>
              <a:rPr lang="fa-IR" sz="3200" dirty="0">
                <a:cs typeface="B Nazanin" pitchFamily="2" charset="-78"/>
              </a:rPr>
              <a:t>شرایط </a:t>
            </a:r>
            <a:r>
              <a:rPr lang="fa-IR" sz="3200" dirty="0" smtClean="0">
                <a:cs typeface="B Nazanin" pitchFamily="2" charset="-78"/>
              </a:rPr>
              <a:t>بحرانی برای مدرسه؛</a:t>
            </a:r>
          </a:p>
          <a:p>
            <a:pPr algn="just"/>
            <a:r>
              <a:rPr lang="fa-IR" sz="3200" dirty="0" smtClean="0">
                <a:cs typeface="B Nazanin" pitchFamily="2" charset="-78"/>
              </a:rPr>
              <a:t>اندیشیدن </a:t>
            </a:r>
            <a:r>
              <a:rPr lang="fa-IR" sz="3200" dirty="0">
                <a:cs typeface="B Nazanin" pitchFamily="2" charset="-78"/>
              </a:rPr>
              <a:t>به منابع مختلف کاهش </a:t>
            </a:r>
            <a:r>
              <a:rPr lang="fa-IR" sz="3200" dirty="0" smtClean="0">
                <a:cs typeface="B Nazanin" pitchFamily="2" charset="-78"/>
              </a:rPr>
              <a:t>آسیب پذیری </a:t>
            </a:r>
            <a:r>
              <a:rPr lang="fa-IR" sz="3200" dirty="0">
                <a:cs typeface="B Nazanin" pitchFamily="2" charset="-78"/>
              </a:rPr>
              <a:t>و عناصر پرخطر در </a:t>
            </a:r>
            <a:r>
              <a:rPr lang="fa-IR" sz="3200" dirty="0" smtClean="0">
                <a:cs typeface="B Nazanin" pitchFamily="2" charset="-78"/>
              </a:rPr>
              <a:t>مدرسه؛</a:t>
            </a:r>
          </a:p>
          <a:p>
            <a:pPr algn="just"/>
            <a:r>
              <a:rPr lang="fa-IR" sz="3200" dirty="0" smtClean="0">
                <a:cs typeface="B Nazanin" pitchFamily="2" charset="-78"/>
              </a:rPr>
              <a:t>ایجاد </a:t>
            </a:r>
            <a:r>
              <a:rPr lang="fa-IR" sz="3200" dirty="0">
                <a:cs typeface="B Nazanin" pitchFamily="2" charset="-78"/>
              </a:rPr>
              <a:t>فضای خلاق و بحث و تبادل نظر در خصوص راه </a:t>
            </a:r>
            <a:r>
              <a:rPr lang="fa-IR" sz="3200" dirty="0" smtClean="0">
                <a:cs typeface="B Nazanin" pitchFamily="2" charset="-78"/>
              </a:rPr>
              <a:t>حل ها </a:t>
            </a:r>
            <a:r>
              <a:rPr lang="fa-IR" sz="3200" dirty="0">
                <a:cs typeface="B Nazanin" pitchFamily="2" charset="-78"/>
              </a:rPr>
              <a:t>و راهکارهای حل مسئله </a:t>
            </a:r>
            <a:endParaRPr lang="fa-IR" sz="3200" dirty="0" smtClean="0">
              <a:cs typeface="B Nazanin" pitchFamily="2" charset="-78"/>
            </a:endParaRPr>
          </a:p>
          <a:p>
            <a:pPr algn="just"/>
            <a:r>
              <a:rPr lang="fa-IR" sz="3200" dirty="0" smtClean="0">
                <a:cs typeface="B Nazanin" pitchFamily="2" charset="-78"/>
              </a:rPr>
              <a:t>دستیابی به برنامه های عملیاتی برای شرایط بحران.</a:t>
            </a:r>
            <a:endParaRPr lang="en-US" sz="3200" dirty="0">
              <a:cs typeface="B Nazanin" pitchFamily="2" charset="-78"/>
            </a:endParaRPr>
          </a:p>
          <a:p>
            <a:pPr algn="just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اعضای شرکت کننده در مانور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3200" dirty="0">
                <a:cs typeface="B Nazanin" pitchFamily="2" charset="-78"/>
              </a:rPr>
              <a:t>مدیر مدرسه</a:t>
            </a:r>
          </a:p>
          <a:p>
            <a:pPr algn="just"/>
            <a:r>
              <a:rPr lang="fa-IR" sz="3200" dirty="0">
                <a:cs typeface="B Nazanin" pitchFamily="2" charset="-78"/>
              </a:rPr>
              <a:t>اعضای گروه مدیریت بحران (مطابق چارت ذکر شده)</a:t>
            </a:r>
          </a:p>
          <a:p>
            <a:pPr algn="just"/>
            <a:r>
              <a:rPr lang="fa-IR" sz="3200" dirty="0">
                <a:cs typeface="B Nazanin" pitchFamily="2" charset="-78"/>
              </a:rPr>
              <a:t>نماینده معلمان</a:t>
            </a:r>
          </a:p>
          <a:p>
            <a:pPr algn="just"/>
            <a:r>
              <a:rPr lang="fa-IR" sz="3200" dirty="0">
                <a:cs typeface="B Nazanin" pitchFamily="2" charset="-78"/>
              </a:rPr>
              <a:t>نماینده دانش آموزان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تکمیل جدول مشخصات کلی مدرسه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24744"/>
            <a:ext cx="10969943" cy="5733255"/>
          </a:xfrm>
        </p:spPr>
        <p:txBody>
          <a:bodyPr>
            <a:noAutofit/>
          </a:bodyPr>
          <a:lstStyle/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مساحت مدرسه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تعداد طبقات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تعداد دانش آموزان و معلمان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تعداد کلاس ها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تعداد دانش آموزان آسیب پذیر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تعداد در ها و پله های خروج اضطراری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عوامل پرخطر موجود در مدرسه</a:t>
            </a:r>
          </a:p>
          <a:p>
            <a:pPr algn="just">
              <a:lnSpc>
                <a:spcPct val="105000"/>
              </a:lnSpc>
            </a:pPr>
            <a:r>
              <a:rPr lang="fa-IR" sz="3200" dirty="0">
                <a:cs typeface="B Nazanin" pitchFamily="2" charset="-78"/>
              </a:rPr>
              <a:t>...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نمونه ای از شرایط بحرانی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لطفاً هر یک از سناریوهای زیر در یک جلسه مجزا به طور کامل بررسی و اقدامات لازم انجام شود:</a:t>
            </a:r>
          </a:p>
          <a:p>
            <a:pPr algn="r" rtl="1"/>
            <a:r>
              <a:rPr lang="fa-IR" b="1" dirty="0" smtClean="0">
                <a:cs typeface="B Nazanin" pitchFamily="2" charset="-78"/>
                <a:hlinkClick r:id="rId2" action="ppaction://hlinksldjump"/>
              </a:rPr>
              <a:t>سناریوی شماره یک</a:t>
            </a:r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  <a:hlinkClick r:id="rId3" action="ppaction://hlinksldjump"/>
              </a:rPr>
              <a:t>سناریوی شماره دو</a:t>
            </a:r>
            <a:endParaRPr lang="en-US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  <a:hlinkClick r:id="rId4" action="ppaction://hlinksldjump"/>
              </a:rPr>
              <a:t>سناریوی شماره سه</a:t>
            </a:r>
            <a:endParaRPr lang="en-US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  <a:hlinkClick r:id="rId5" action="ppaction://hlinksldjump"/>
              </a:rPr>
              <a:t>سناریوی شماره چهار</a:t>
            </a:r>
            <a:endParaRPr lang="en-US" b="1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Titr" pitchFamily="2" charset="-78"/>
              </a:rPr>
              <a:t>سناریوی شماره 1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052737"/>
            <a:ext cx="10969943" cy="5976664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400" b="1" dirty="0">
                <a:cs typeface="B Nazanin" pitchFamily="2" charset="-78"/>
              </a:rPr>
              <a:t>زمان: شنبه 18 مهرماه 1394 صبح</a:t>
            </a:r>
            <a:endParaRPr lang="en-US" sz="2400" b="1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ظرف سه روز گذشته شهر شاهد بارندگي و رگبارهاي پراكنده پاييزي بوده است.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مدیر مدرسه در اولین برخورد با سرایدار از ریختن چند قطعه از سنگ نمای مدرسه در روز گذشته مطلع </a:t>
            </a:r>
            <a:r>
              <a:rPr lang="fa-IR" dirty="0" smtClean="0">
                <a:cs typeface="B Nazanin" pitchFamily="2" charset="-78"/>
              </a:rPr>
              <a:t>می شود</a:t>
            </a:r>
            <a:r>
              <a:rPr lang="fa-IR" dirty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در زنگ تفریح اول یکی از </a:t>
            </a:r>
            <a:r>
              <a:rPr lang="fa-IR" dirty="0" smtClean="0">
                <a:cs typeface="B Nazanin" pitchFamily="2" charset="-78"/>
              </a:rPr>
              <a:t>معلم ها </a:t>
            </a:r>
            <a:r>
              <a:rPr lang="fa-IR" dirty="0">
                <a:cs typeface="B Nazanin" pitchFamily="2" charset="-78"/>
              </a:rPr>
              <a:t>درباره نمودار شدن ترکی بر روی دیوار کلاس و نیازمند بودن مدرسه به رسیدگی بیشتر و تجدید رنگ دیوارها با دیگران صحبت </a:t>
            </a:r>
            <a:r>
              <a:rPr lang="fa-IR" dirty="0" smtClean="0">
                <a:cs typeface="B Nazanin" pitchFamily="2" charset="-78"/>
              </a:rPr>
              <a:t>می کن</a:t>
            </a:r>
            <a:r>
              <a:rPr lang="fa-IR" dirty="0">
                <a:cs typeface="B Nazanin" pitchFamily="2" charset="-78"/>
              </a:rPr>
              <a:t>ن</a:t>
            </a:r>
            <a:r>
              <a:rPr lang="fa-IR" dirty="0" smtClean="0">
                <a:cs typeface="B Nazanin" pitchFamily="2" charset="-78"/>
              </a:rPr>
              <a:t>د</a:t>
            </a:r>
            <a:r>
              <a:rPr lang="fa-IR" dirty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در زنگ تفریح دوم یکی دیگر از </a:t>
            </a:r>
            <a:r>
              <a:rPr lang="fa-IR" dirty="0" smtClean="0">
                <a:cs typeface="B Nazanin" pitchFamily="2" charset="-78"/>
              </a:rPr>
              <a:t>معلم ها می گوید </a:t>
            </a:r>
            <a:r>
              <a:rPr lang="fa-IR" dirty="0">
                <a:cs typeface="B Nazanin" pitchFamily="2" charset="-78"/>
              </a:rPr>
              <a:t>بعد از </a:t>
            </a:r>
            <a:r>
              <a:rPr lang="fa-IR" dirty="0" smtClean="0">
                <a:cs typeface="B Nazanin" pitchFamily="2" charset="-78"/>
              </a:rPr>
              <a:t>صحبت های </a:t>
            </a:r>
            <a:r>
              <a:rPr lang="fa-IR" dirty="0">
                <a:cs typeface="B Nazanin" pitchFamily="2" charset="-78"/>
              </a:rPr>
              <a:t>زنگ پیش، متوجه شده است که دیوار کلاس او هم  دارای </a:t>
            </a:r>
            <a:r>
              <a:rPr lang="fa-IR" dirty="0" smtClean="0">
                <a:cs typeface="B Nazanin" pitchFamily="2" charset="-78"/>
              </a:rPr>
              <a:t>ترک هایی </a:t>
            </a:r>
            <a:r>
              <a:rPr lang="fa-IR" dirty="0">
                <a:cs typeface="B Nazanin" pitchFamily="2" charset="-78"/>
              </a:rPr>
              <a:t>است که حتی تا بیشتر از یک سوم قطر دیوار پیش </a:t>
            </a:r>
            <a:r>
              <a:rPr lang="fa-IR" dirty="0" smtClean="0">
                <a:cs typeface="B Nazanin" pitchFamily="2" charset="-78"/>
              </a:rPr>
              <a:t>آمده اند </a:t>
            </a:r>
            <a:r>
              <a:rPr lang="fa-IR" dirty="0">
                <a:cs typeface="B Nazanin" pitchFamily="2" charset="-78"/>
              </a:rPr>
              <a:t>و پیشنهاد </a:t>
            </a:r>
            <a:r>
              <a:rPr lang="fa-IR" dirty="0" smtClean="0">
                <a:cs typeface="B Nazanin" pitchFamily="2" charset="-78"/>
              </a:rPr>
              <a:t>می کند </a:t>
            </a:r>
            <a:r>
              <a:rPr lang="fa-IR" dirty="0">
                <a:cs typeface="B Nazanin" pitchFamily="2" charset="-78"/>
              </a:rPr>
              <a:t>که موضوع با مدیر مدرسه درمیان گذاشته شود.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شخصی به عنوان مهندس پیمانکار نزد مدیر مدرسه آمده و از او </a:t>
            </a:r>
            <a:r>
              <a:rPr lang="fa-IR" dirty="0" smtClean="0">
                <a:cs typeface="B Nazanin" pitchFamily="2" charset="-78"/>
              </a:rPr>
              <a:t>می خواهد </a:t>
            </a:r>
            <a:r>
              <a:rPr lang="fa-IR" dirty="0">
                <a:cs typeface="B Nazanin" pitchFamily="2" charset="-78"/>
              </a:rPr>
              <a:t>با توجه به عمق گودبرداری انجام شده، </a:t>
            </a:r>
            <a:r>
              <a:rPr lang="fa-IR" dirty="0" smtClean="0">
                <a:cs typeface="B Nazanin" pitchFamily="2" charset="-78"/>
              </a:rPr>
              <a:t>دانش آموزان </a:t>
            </a:r>
            <a:r>
              <a:rPr lang="fa-IR" dirty="0">
                <a:cs typeface="B Nazanin" pitchFamily="2" charset="-78"/>
              </a:rPr>
              <a:t>را از نزدیک شدن به محدوده ساخت و ساز جنب مدرسه منع نماید.</a:t>
            </a:r>
            <a:endParaRPr lang="en-US" dirty="0">
              <a:cs typeface="B Nazanin" pitchFamily="2" charset="-78"/>
            </a:endParaRPr>
          </a:p>
          <a:p>
            <a:pPr algn="just" rtl="1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1665256" y="592933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Titr" pitchFamily="2" charset="-78"/>
              </a:rPr>
              <a:t>سناریوی شماره دو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1"/>
            <a:ext cx="10360501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b="1" dirty="0">
                <a:cs typeface="B Nazanin" pitchFamily="2" charset="-78"/>
              </a:rPr>
              <a:t>زمان: دوشنبه 11 آبان 1394 </a:t>
            </a:r>
            <a:endParaRPr lang="en-US" b="1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طی یک هفته گذشته دمای شهر تهران بیش از 10 درجه کاهش یافته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سيستم گرمايشي مدرسه زودتر از موعد برنامه‌ريزي شده، راه‌اندازي شده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معلم کلاس سوم درخصوص تغییر ساعت ورزش با معاون آموزشی صحبت می کند، زیرا به نظر او بچه ها بعد از ورزش زنگ اول برای بقیه روز خسته و خواب آلوده هستند. البته این مسئله در چند روز گذشته محسوس تر بوده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یک نفر از دانش آموزان کلاس اول با گزارش مربی بهداشت به دلیل استفراغ به منزل بازگردانده  شده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در زنگ تفریح تعدادی از معلمان کلاس های طبقه سوم از سردرد و سرگیجه شکایت می کردند.</a:t>
            </a:r>
            <a:endParaRPr lang="en-US" dirty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1665256" y="592933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Titr" pitchFamily="2" charset="-78"/>
              </a:rPr>
              <a:t>سناریوی شماره سه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b="1" dirty="0">
                <a:cs typeface="B Nazanin" pitchFamily="2" charset="-78"/>
              </a:rPr>
              <a:t>زمان: یکشنبه 15 آذر</a:t>
            </a:r>
            <a:endParaRPr lang="en-US" b="1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سایت کامپیوتر در طبقه هم کف در کنار اتاق معلمان و نزدیک به در خروجی به حیاط واقع شده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سیستم های کامپیوتر سایت پس از روشن شدن باعث پریدن فیوز سایت می شود و مسئول سایت هربار باید دوباره برق را وصل کند.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دانش آموزان از بوی سوختگی در سایت شکایت دارند ولی معلم علت بو را پیدا نمی کند و نشانه ای هم از دود و آتش مشاهده نمی شود.</a:t>
            </a:r>
            <a:endParaRPr lang="en-US" dirty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1665256" y="592933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Titr" pitchFamily="2" charset="-78"/>
              </a:rPr>
              <a:t>سناریوی شماره چهار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b="1" dirty="0">
                <a:cs typeface="B Nazanin" pitchFamily="2" charset="-78"/>
              </a:rPr>
              <a:t>زمان: دوشنبه 5 بهمن</a:t>
            </a:r>
            <a:endParaRPr lang="en-US" b="1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حدود یک ساعت قبل </a:t>
            </a:r>
            <a:r>
              <a:rPr lang="fa-IR" b="1" dirty="0">
                <a:cs typeface="B Nazanin" pitchFamily="2" charset="-78"/>
              </a:rPr>
              <a:t>بارش</a:t>
            </a:r>
            <a:r>
              <a:rPr lang="fa-IR" dirty="0">
                <a:cs typeface="B Nazanin" pitchFamily="2" charset="-78"/>
              </a:rPr>
              <a:t> باران شروع شده و دمای هوا کاهش یافته است.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چند دقیقه قبل از به صدا درآمدن زنگ آخر بارندگی تبدیل به تگرگ تندی می شود که در دو دقیقه زمین را سفید کرده است.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معلم بهداشت براي شركت در جلسه‌اي، درمدرسه حضور ندارد.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بچه­ها که از دیدن سفیدی زمین به شوق </a:t>
            </a:r>
            <a:r>
              <a:rPr lang="fa-IR" dirty="0" smtClean="0">
                <a:cs typeface="B Nazanin" pitchFamily="2" charset="-78"/>
              </a:rPr>
              <a:t>آمده اند </a:t>
            </a:r>
            <a:r>
              <a:rPr lang="fa-IR" dirty="0">
                <a:cs typeface="B Nazanin" pitchFamily="2" charset="-78"/>
              </a:rPr>
              <a:t>برای رسیدن به حیاط عجله </a:t>
            </a:r>
            <a:r>
              <a:rPr lang="fa-IR" dirty="0" smtClean="0">
                <a:cs typeface="B Nazanin" pitchFamily="2" charset="-78"/>
              </a:rPr>
              <a:t>می کنند </a:t>
            </a:r>
            <a:r>
              <a:rPr lang="fa-IR" dirty="0">
                <a:cs typeface="B Nazanin" pitchFamily="2" charset="-78"/>
              </a:rPr>
              <a:t>و روی </a:t>
            </a:r>
            <a:r>
              <a:rPr lang="fa-IR" dirty="0" smtClean="0">
                <a:cs typeface="B Nazanin" pitchFamily="2" charset="-78"/>
              </a:rPr>
              <a:t>پله ها </a:t>
            </a:r>
            <a:r>
              <a:rPr lang="fa-IR" dirty="0">
                <a:cs typeface="B Nazanin" pitchFamily="2" charset="-78"/>
              </a:rPr>
              <a:t>به صورت دسته جمعی زمین </a:t>
            </a:r>
            <a:r>
              <a:rPr lang="fa-IR" dirty="0" smtClean="0">
                <a:cs typeface="B Nazanin" pitchFamily="2" charset="-78"/>
              </a:rPr>
              <a:t>می خورند</a:t>
            </a:r>
            <a:r>
              <a:rPr lang="fa-IR" dirty="0">
                <a:cs typeface="B Nazanin" pitchFamily="2" charset="-78"/>
              </a:rPr>
              <a:t>. صدای جیغ و گریه چند تا از </a:t>
            </a:r>
            <a:r>
              <a:rPr lang="fa-IR" dirty="0" smtClean="0">
                <a:cs typeface="B Nazanin" pitchFamily="2" charset="-78"/>
              </a:rPr>
              <a:t>بچه ها </a:t>
            </a:r>
            <a:r>
              <a:rPr lang="fa-IR" dirty="0">
                <a:cs typeface="B Nazanin" pitchFamily="2" charset="-78"/>
              </a:rPr>
              <a:t>شنیده </a:t>
            </a:r>
            <a:r>
              <a:rPr lang="fa-IR" dirty="0" smtClean="0">
                <a:cs typeface="B Nazanin" pitchFamily="2" charset="-78"/>
              </a:rPr>
              <a:t>می شود</a:t>
            </a:r>
            <a:r>
              <a:rPr lang="fa-IR" dirty="0">
                <a:cs typeface="B Nazanin" pitchFamily="2" charset="-78"/>
              </a:rPr>
              <a:t>. صورت دو نفر از </a:t>
            </a:r>
            <a:r>
              <a:rPr lang="fa-IR" dirty="0" smtClean="0">
                <a:cs typeface="B Nazanin" pitchFamily="2" charset="-78"/>
              </a:rPr>
              <a:t>بچه ها خون آلود </a:t>
            </a:r>
            <a:r>
              <a:rPr lang="fa-IR" dirty="0">
                <a:cs typeface="B Nazanin" pitchFamily="2" charset="-78"/>
              </a:rPr>
              <a:t>شده و برخی از کودکان از ترس و برخی از درد و </a:t>
            </a:r>
            <a:r>
              <a:rPr lang="fa-IR" dirty="0" smtClean="0">
                <a:cs typeface="B Nazanin" pitchFamily="2" charset="-78"/>
              </a:rPr>
              <a:t>آسیب دیدگی </a:t>
            </a:r>
            <a:r>
              <a:rPr lang="fa-IR" dirty="0">
                <a:cs typeface="B Nazanin" pitchFamily="2" charset="-78"/>
              </a:rPr>
              <a:t>به گریه </a:t>
            </a:r>
            <a:r>
              <a:rPr lang="fa-IR" dirty="0" smtClean="0">
                <a:cs typeface="B Nazanin" pitchFamily="2" charset="-78"/>
              </a:rPr>
              <a:t>افتاده اند</a:t>
            </a:r>
            <a:r>
              <a:rPr lang="fa-IR" dirty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1665256" y="592933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86" y="1214422"/>
            <a:ext cx="10969943" cy="4525963"/>
          </a:xfrm>
        </p:spPr>
        <p:txBody>
          <a:bodyPr/>
          <a:lstStyle/>
          <a:p>
            <a:pPr algn="r" rtl="1">
              <a:lnSpc>
                <a:spcPct val="200000"/>
              </a:lnSpc>
              <a:buNone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fa-IR" sz="4400" b="1" dirty="0">
                <a:cs typeface="B Titr" pitchFamily="2" charset="-78"/>
              </a:rPr>
              <a:t>آیا خطری </a:t>
            </a:r>
            <a:r>
              <a:rPr lang="fa-IR" sz="4400" b="1" dirty="0" smtClean="0">
                <a:cs typeface="B Titr" pitchFamily="2" charset="-78"/>
              </a:rPr>
              <a:t>دانش</a:t>
            </a:r>
            <a:r>
              <a:rPr lang="en-US" sz="4400" b="1" dirty="0" smtClean="0">
                <a:cs typeface="B Titr" pitchFamily="2" charset="-78"/>
              </a:rPr>
              <a:t> </a:t>
            </a:r>
            <a:r>
              <a:rPr lang="fa-IR" sz="4400" b="1" dirty="0" smtClean="0">
                <a:cs typeface="B Titr" pitchFamily="2" charset="-78"/>
              </a:rPr>
              <a:t>آموزان </a:t>
            </a:r>
            <a:r>
              <a:rPr lang="fa-IR" sz="4400" b="1" dirty="0">
                <a:cs typeface="B Titr" pitchFamily="2" charset="-78"/>
              </a:rPr>
              <a:t>را تهدید </a:t>
            </a:r>
            <a:r>
              <a:rPr lang="fa-IR" sz="4400" b="1" dirty="0" smtClean="0">
                <a:cs typeface="B Titr" pitchFamily="2" charset="-78"/>
              </a:rPr>
              <a:t>می</a:t>
            </a:r>
            <a:r>
              <a:rPr lang="en-US" sz="4400" b="1" dirty="0" smtClean="0">
                <a:cs typeface="B Titr" pitchFamily="2" charset="-78"/>
              </a:rPr>
              <a:t> </a:t>
            </a:r>
            <a:r>
              <a:rPr lang="fa-IR" sz="4400" b="1" dirty="0" smtClean="0">
                <a:cs typeface="B Titr" pitchFamily="2" charset="-78"/>
              </a:rPr>
              <a:t>کند؟</a:t>
            </a:r>
          </a:p>
          <a:p>
            <a:pPr>
              <a:lnSpc>
                <a:spcPct val="200000"/>
              </a:lnSpc>
              <a:buNone/>
            </a:pPr>
            <a:r>
              <a:rPr lang="fa-IR" sz="4400" b="1" dirty="0" smtClean="0">
                <a:cs typeface="B Titr" pitchFamily="2" charset="-78"/>
              </a:rPr>
              <a:t>بله </a:t>
            </a:r>
            <a:r>
              <a:rPr lang="fa-IR" sz="4400" b="1" dirty="0" smtClean="0">
                <a:cs typeface="B Titr" pitchFamily="2" charset="-78"/>
                <a:sym typeface="Wingdings"/>
              </a:rPr>
              <a:t></a:t>
            </a:r>
            <a:r>
              <a:rPr lang="fa-IR" sz="4400" b="1" dirty="0" smtClean="0">
                <a:cs typeface="B Titr" pitchFamily="2" charset="-78"/>
              </a:rPr>
              <a:t>                 خیر</a:t>
            </a:r>
            <a:r>
              <a:rPr lang="fa-IR" sz="4400" b="1" dirty="0" smtClean="0">
                <a:cs typeface="B Titr" pitchFamily="2" charset="-78"/>
                <a:sym typeface="Wingdings"/>
              </a:rPr>
              <a:t></a:t>
            </a:r>
            <a:r>
              <a:rPr lang="fa-IR" sz="4400" b="1" dirty="0" smtClean="0">
                <a:cs typeface="B Titr" pitchFamily="2" charset="-78"/>
              </a:rPr>
              <a:t>               احتمال خطر هست</a:t>
            </a:r>
            <a:r>
              <a:rPr lang="fa-IR" sz="4400" b="1" dirty="0" smtClean="0">
                <a:cs typeface="B Titr" pitchFamily="2" charset="-78"/>
                <a:sym typeface="Wingdings"/>
              </a:rPr>
              <a:t></a:t>
            </a:r>
            <a:endParaRPr lang="fa-IR" sz="4400" b="1" dirty="0" smtClean="0">
              <a:cs typeface="B Titr" pitchFamily="2" charset="-78"/>
            </a:endParaRPr>
          </a:p>
          <a:p>
            <a:pPr lvl="0">
              <a:buNone/>
            </a:pPr>
            <a:r>
              <a:rPr lang="fa-IR" sz="2800" dirty="0" smtClean="0">
                <a:cs typeface="B Nazanin" pitchFamily="2" charset="-78"/>
              </a:rPr>
              <a:t>(پس از بحث و بررسی، نتیجه در فرم مربوطه مکتوب شود)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44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None/>
            </a:pPr>
            <a:r>
              <a:rPr lang="fa-IR" sz="4400" b="1" dirty="0">
                <a:latin typeface="+mj-lt"/>
                <a:ea typeface="+mj-ea"/>
                <a:cs typeface="B Nazanin" panose="00000400000000000000" pitchFamily="2" charset="-78"/>
              </a:rPr>
              <a:t>بحران احتمالی چیست؟</a:t>
            </a:r>
          </a:p>
          <a:p>
            <a:pPr lvl="0" algn="r" rtl="1">
              <a:buNone/>
            </a:pPr>
            <a:r>
              <a:rPr lang="fa-IR" sz="2800" dirty="0" smtClean="0">
                <a:cs typeface="B Nazanin" pitchFamily="2" charset="-78"/>
              </a:rPr>
              <a:t>(پس از بحث و بررسی، نتیجه در فرم مربوطه مکتوب شود)</a:t>
            </a:r>
            <a:endParaRPr lang="en-US" sz="2800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None/>
            </a:pPr>
            <a:r>
              <a:rPr lang="fa-IR" sz="4400" b="1" dirty="0">
                <a:latin typeface="+mj-lt"/>
                <a:ea typeface="+mj-ea"/>
                <a:cs typeface="B Nazanin" panose="00000400000000000000" pitchFamily="2" charset="-78"/>
              </a:rPr>
              <a:t>سطح حادثه (شدت آن) چقدر است؟</a:t>
            </a:r>
          </a:p>
          <a:p>
            <a:pPr lvl="0" algn="r" rtl="1">
              <a:buNone/>
            </a:pPr>
            <a:endParaRPr lang="fa-IR" sz="4400" b="1" dirty="0" smtClean="0">
              <a:cs typeface="B Titr" pitchFamily="2" charset="-78"/>
            </a:endParaRPr>
          </a:p>
          <a:p>
            <a:pPr>
              <a:buNone/>
            </a:pPr>
            <a:r>
              <a:rPr lang="fa-IR" sz="2800" dirty="0" smtClean="0">
                <a:cs typeface="B Nazanin" pitchFamily="2" charset="-78"/>
              </a:rPr>
              <a:t>(پس از بحث و بررسی، نتیجه در فرم مربوطه مکتوب شود)</a:t>
            </a:r>
            <a:endParaRPr lang="en-US" sz="2800" dirty="0" smtClean="0">
              <a:cs typeface="B Nazanin" pitchFamily="2" charset="-78"/>
            </a:endParaRPr>
          </a:p>
          <a:p>
            <a:pPr lvl="0" algn="r" rtl="1">
              <a:buNone/>
            </a:pPr>
            <a:endParaRPr lang="en-US" sz="4400" b="1" dirty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0"/>
            <a:ext cx="10969943" cy="1143000"/>
          </a:xfrm>
        </p:spPr>
        <p:txBody>
          <a:bodyPr>
            <a:normAutofit fontScale="90000"/>
          </a:bodyPr>
          <a:lstStyle/>
          <a:p>
            <a:pPr lvl="0"/>
            <a:r>
              <a:rPr lang="fa-IR" sz="4900" b="1" dirty="0"/>
              <a:t>اقدامات ضروری به ترتیب کدام است و چه کسانی باید آنها را انجام دهند؟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0990" y="2285992"/>
          <a:ext cx="9748952" cy="3291849"/>
        </p:xfrm>
        <a:graphic>
          <a:graphicData uri="http://schemas.openxmlformats.org/drawingml/2006/table">
            <a:tbl>
              <a:tblPr rtl="1"/>
              <a:tblGrid>
                <a:gridCol w="3408468"/>
                <a:gridCol w="2107386"/>
                <a:gridCol w="2107386"/>
                <a:gridCol w="2125712"/>
              </a:tblGrid>
              <a:tr h="6583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latin typeface="Calibri"/>
                          <a:ea typeface="Calibri"/>
                          <a:cs typeface="B Nazanin"/>
                        </a:rPr>
                        <a:t>نوع اقدام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latin typeface="Calibri"/>
                          <a:ea typeface="Calibri"/>
                          <a:cs typeface="B Nazanin"/>
                        </a:rPr>
                        <a:t>فرد مسئول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>
                          <a:latin typeface="Calibri"/>
                          <a:ea typeface="Calibri"/>
                          <a:cs typeface="B Nazanin"/>
                        </a:rPr>
                        <a:t>مدت زمان لازم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>
                          <a:latin typeface="Calibri"/>
                          <a:ea typeface="Calibri"/>
                          <a:cs typeface="B Nazanin"/>
                        </a:rPr>
                        <a:t>لوازم مورد نیاز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3347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>
                          <a:latin typeface="Calibri"/>
                          <a:ea typeface="Calibri"/>
                          <a:cs typeface="B Nazanin"/>
                        </a:rPr>
                        <a:t>1.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>
                          <a:latin typeface="Calibri"/>
                          <a:ea typeface="Calibri"/>
                          <a:cs typeface="B Nazanin"/>
                        </a:rPr>
                        <a:t>2.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>
                          <a:latin typeface="Calibri"/>
                          <a:ea typeface="Calibri"/>
                          <a:cs typeface="B Nazanin"/>
                        </a:rPr>
                        <a:t>3.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>
                          <a:latin typeface="Calibri"/>
                          <a:ea typeface="Calibri"/>
                          <a:cs typeface="B Nazanin"/>
                        </a:rPr>
                        <a:t>4.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8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80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8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109950" marR="109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1772816"/>
            <a:ext cx="10360501" cy="3276600"/>
          </a:xfrm>
        </p:spPr>
        <p:txBody>
          <a:bodyPr>
            <a:normAutofit/>
          </a:bodyPr>
          <a:lstStyle/>
          <a:p>
            <a:pPr rtl="1"/>
            <a:r>
              <a:rPr lang="fa-IR" sz="4000" b="1" dirty="0" smtClean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4000" b="1" dirty="0" smtClean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4000" b="1" dirty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4000" b="1" dirty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4000" b="1" dirty="0" smtClean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800" b="1" dirty="0" smtClean="0">
                <a:solidFill>
                  <a:srgbClr val="D47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تشکیل گروه مدیریت بحران مدرسه</a:t>
            </a:r>
            <a: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4400" b="1" dirty="0">
                <a:latin typeface="+mj-lt"/>
                <a:ea typeface="+mj-ea"/>
                <a:cs typeface="B Nazanin" panose="00000400000000000000" pitchFamily="2" charset="-78"/>
              </a:rPr>
              <a:t>ارائه راهکارهای پیشگیرانه</a:t>
            </a:r>
          </a:p>
          <a:p>
            <a:pPr algn="r" rtl="1">
              <a:buNone/>
            </a:pPr>
            <a:endParaRPr lang="fa-IR" sz="4400" b="1" dirty="0" smtClean="0">
              <a:cs typeface="B Titr" pitchFamily="2" charset="-78"/>
            </a:endParaRPr>
          </a:p>
          <a:p>
            <a:pPr lvl="0">
              <a:buNone/>
            </a:pPr>
            <a:r>
              <a:rPr lang="fa-IR" sz="3200" dirty="0" smtClean="0">
                <a:cs typeface="B Nazanin" pitchFamily="2" charset="-78"/>
              </a:rPr>
              <a:t>(پس از بحث و بررسی، نتیجه در فرم مربوطه مکتوب شود)</a:t>
            </a:r>
            <a:endParaRPr lang="en-US" sz="32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44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85860"/>
            <a:ext cx="10969943" cy="4525963"/>
          </a:xfrm>
        </p:spPr>
        <p:txBody>
          <a:bodyPr/>
          <a:lstStyle/>
          <a:p>
            <a:pPr>
              <a:buNone/>
            </a:pPr>
            <a:r>
              <a:rPr lang="fa-IR" sz="4400" b="1" dirty="0">
                <a:latin typeface="+mj-lt"/>
                <a:ea typeface="+mj-ea"/>
                <a:cs typeface="B Nazanin" panose="00000400000000000000" pitchFamily="2" charset="-78"/>
              </a:rPr>
              <a:t>کد گذاری و ثبت برنامه عملیاتی</a:t>
            </a:r>
          </a:p>
          <a:p>
            <a:pPr>
              <a:buNone/>
            </a:pPr>
            <a:endParaRPr lang="fa-IR" sz="4400" b="1" dirty="0" smtClean="0">
              <a:cs typeface="B Titr" pitchFamily="2" charset="-78"/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sz="3200" dirty="0" smtClean="0">
                <a:cs typeface="B Nazanin" pitchFamily="2" charset="-78"/>
              </a:rPr>
              <a:t>به منظور دسترسی سریع به برنامه های عملیانی بدست آمده در زمان بحران، بهتر است بر اساس نوع بحران و شدت آن، کدگذاری انجام شود و برنامه ها در محل مشخصی نگهداری شود. 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932" y="2132856"/>
            <a:ext cx="9215502" cy="2786082"/>
          </a:xfrm>
        </p:spPr>
        <p:txBody>
          <a:bodyPr/>
          <a:lstStyle/>
          <a:p>
            <a:pPr algn="ctr">
              <a:buNone/>
            </a:pPr>
            <a:endParaRPr lang="fa-IR" sz="4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 امید آمادگی تمامی مدارس ایران‌زمین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smtClean="0"/>
              <a:t> مدرسه آماده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مدرسه‌اي </a:t>
            </a:r>
            <a:r>
              <a:rPr lang="fa-IR" sz="3200" dirty="0">
                <a:cs typeface="B Nazanin" pitchFamily="2" charset="-78"/>
              </a:rPr>
              <a:t>است </a:t>
            </a:r>
            <a:r>
              <a:rPr lang="fa-IR" sz="3200" dirty="0" smtClean="0">
                <a:cs typeface="B Nazanin" pitchFamily="2" charset="-78"/>
              </a:rPr>
              <a:t>كه: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مخاطرات </a:t>
            </a:r>
            <a:r>
              <a:rPr lang="fa-IR" sz="3200" dirty="0">
                <a:cs typeface="B Nazanin" pitchFamily="2" charset="-78"/>
              </a:rPr>
              <a:t>آن به حداقل </a:t>
            </a:r>
            <a:r>
              <a:rPr lang="fa-IR" sz="3200" dirty="0" smtClean="0">
                <a:cs typeface="B Nazanin" pitchFamily="2" charset="-78"/>
              </a:rPr>
              <a:t>رسيده،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توان </a:t>
            </a:r>
            <a:r>
              <a:rPr lang="fa-IR" sz="3200" dirty="0">
                <a:cs typeface="B Nazanin" pitchFamily="2" charset="-78"/>
              </a:rPr>
              <a:t>مقابله با حوادث </a:t>
            </a:r>
            <a:r>
              <a:rPr lang="fa-IR" sz="3200" dirty="0" smtClean="0">
                <a:cs typeface="B Nazanin" pitchFamily="2" charset="-78"/>
              </a:rPr>
              <a:t>را داشته،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كمترين </a:t>
            </a:r>
            <a:r>
              <a:rPr lang="fa-IR" sz="3200" dirty="0">
                <a:cs typeface="B Nazanin" pitchFamily="2" charset="-78"/>
              </a:rPr>
              <a:t>تلفات و خسارات را </a:t>
            </a:r>
            <a:r>
              <a:rPr lang="fa-IR" sz="3200" dirty="0" smtClean="0">
                <a:cs typeface="B Nazanin" pitchFamily="2" charset="-78"/>
              </a:rPr>
              <a:t>متحمل شده،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در کوتاه‌ترین زمان،</a:t>
            </a:r>
          </a:p>
          <a:p>
            <a:pPr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کارآیی موثر خود را بازیابد.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هدف و کلیات طرح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14" y="1357298"/>
            <a:ext cx="9594875" cy="5334000"/>
          </a:xfrm>
        </p:spPr>
        <p:txBody>
          <a:bodyPr>
            <a:noAutofit/>
          </a:bodyPr>
          <a:lstStyle/>
          <a:p>
            <a:pPr marL="482653" lvl="1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هدف اصلي</a:t>
            </a:r>
            <a:endParaRPr lang="en-US" sz="3200" dirty="0">
              <a:cs typeface="B Nazanin" pitchFamily="2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  </a:t>
            </a:r>
            <a:r>
              <a:rPr lang="fa-IR" sz="3200" b="1" dirty="0">
                <a:cs typeface="B Nazanin" pitchFamily="2" charset="-78"/>
              </a:rPr>
              <a:t>ارتقاء آمادگی، ايمني و توانمندسازی مدارس شهر تهران در مقابله با </a:t>
            </a:r>
            <a:r>
              <a:rPr lang="fa-IR" sz="3200" b="1" dirty="0" smtClean="0">
                <a:cs typeface="B Nazanin" pitchFamily="2" charset="-78"/>
              </a:rPr>
              <a:t>حوادث</a:t>
            </a:r>
          </a:p>
          <a:p>
            <a:pPr marL="0" lvl="0" indent="0">
              <a:buNone/>
            </a:pPr>
            <a:endParaRPr lang="en-US" sz="3200" dirty="0">
              <a:cs typeface="B Nazanin" pitchFamily="2" charset="-78"/>
            </a:endParaRPr>
          </a:p>
          <a:p>
            <a:pPr marL="482653" lvl="1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کلیات</a:t>
            </a:r>
            <a:endParaRPr lang="en-US" sz="3200" dirty="0">
              <a:cs typeface="B Nazanin" pitchFamily="2" charset="-78"/>
            </a:endParaRPr>
          </a:p>
          <a:p>
            <a:pPr marL="947791" lvl="2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آموزش تمامی پرسنل مدرسه و تشکیل گروه مدیریت بحران</a:t>
            </a:r>
          </a:p>
          <a:p>
            <a:pPr marL="947791" lvl="2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تهیه سند مخاطرات مدرسه و اقدام در جهت کاهش مخاطرات</a:t>
            </a:r>
          </a:p>
          <a:p>
            <a:pPr marL="947791" lvl="2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آموزش دانش‌آموزان و اطلاع‌رسانی به خانواده‌ها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90" y="240467"/>
            <a:ext cx="10969943" cy="1143000"/>
          </a:xfrm>
        </p:spPr>
        <p:txBody>
          <a:bodyPr/>
          <a:lstStyle/>
          <a:p>
            <a:r>
              <a:rPr lang="fa-IR" b="1" dirty="0"/>
              <a:t>مرحله اول: تشکیل گروه مدیریت بحران مدرسه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ایجاد ساختار گروه مدیریت بحران مدرسه؛</a:t>
            </a:r>
          </a:p>
          <a:p>
            <a:pPr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ایفای نقش:</a:t>
            </a:r>
          </a:p>
          <a:p>
            <a:pPr lvl="1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قبل</a:t>
            </a:r>
          </a:p>
          <a:p>
            <a:pPr lvl="2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هنگام</a:t>
            </a:r>
          </a:p>
          <a:p>
            <a:pPr lvl="4">
              <a:buFont typeface="Wingdings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بعد                                                                                            </a:t>
            </a:r>
          </a:p>
          <a:p>
            <a:pPr lvl="4">
              <a:buFont typeface="Wingdings" pitchFamily="2" charset="2"/>
              <a:buChar char="v"/>
            </a:pP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از </a:t>
            </a:r>
            <a:r>
              <a:rPr lang="fa-IR" sz="3200" dirty="0">
                <a:cs typeface="B Nazanin" pitchFamily="2" charset="-78"/>
              </a:rPr>
              <a:t>حادثه.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2" name="Picture 2" descr="C:\Users\javaherian.m\Desktop\info\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68" y="1524000"/>
            <a:ext cx="5281824" cy="446163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ساختار گروه مدیریت بحران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2800" b="1" dirty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2800" b="1" dirty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marL="643044" lvl="2" indent="0" algn="ctr">
              <a:buNone/>
            </a:pPr>
            <a:r>
              <a:rPr lang="ar-SA" sz="3200" b="1" dirty="0">
                <a:cs typeface="B Nazanin" pitchFamily="2" charset="-78"/>
              </a:rPr>
              <a:t>گروه مدیریت بحران مدرسه با عضویت 3 تا 12 </a:t>
            </a:r>
            <a:r>
              <a:rPr lang="fa-IR" sz="3200" b="1" dirty="0">
                <a:cs typeface="B Nazanin" pitchFamily="2" charset="-78"/>
              </a:rPr>
              <a:t>نفر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2D556-0463-409A-948D-8FE1D453AB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C:\Users\ranginkaman.a.TDMMO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471" y="1676400"/>
            <a:ext cx="86337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32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DE"/>
            </a:gs>
            <a:gs pos="100000">
              <a:srgbClr val="9DB9B1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 descr="C:\Users\ranginkaman.a.TDMMO\Desktop\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1475" y="1958181"/>
            <a:ext cx="8905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2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43044">
              <a:buSzPct val="100000"/>
            </a:pPr>
            <a:r>
              <a:rPr lang="fa-IR" b="1" dirty="0"/>
              <a:t>افراد حائز شرایط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4A2D-2467-4586-BBFA-CA74F90711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 descr="C:\Users\ranginkaman.a.TDMMO\Desktop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190" y="1214422"/>
            <a:ext cx="957269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414917"/>
      </p:ext>
    </p:extLst>
  </p:cSld>
  <p:clrMapOvr>
    <a:masterClrMapping/>
  </p:clrMapOvr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1508</Words>
  <Application>Microsoft Office PowerPoint</Application>
  <PresentationFormat>Custom</PresentationFormat>
  <Paragraphs>183</Paragraphs>
  <Slides>32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 Lotus</vt:lpstr>
      <vt:lpstr>B Nazanin</vt:lpstr>
      <vt:lpstr>B Titr</vt:lpstr>
      <vt:lpstr>B Zar</vt:lpstr>
      <vt:lpstr>Calibri</vt:lpstr>
      <vt:lpstr>Century Gothic</vt:lpstr>
      <vt:lpstr>Wingdings</vt:lpstr>
      <vt:lpstr>Books 16x9</vt:lpstr>
      <vt:lpstr>تشکیل گروه مدیریت بحران مدرسه و مانور شرایط بحران</vt:lpstr>
      <vt:lpstr>PowerPoint Presentation</vt:lpstr>
      <vt:lpstr>   تشکیل گروه مدیریت بحران مدرسه   </vt:lpstr>
      <vt:lpstr> مدرسه آماده</vt:lpstr>
      <vt:lpstr>هدف و کلیات طرح</vt:lpstr>
      <vt:lpstr>مرحله اول: تشکیل گروه مدیریت بحران مدرسه</vt:lpstr>
      <vt:lpstr>ساختار گروه مدیریت بحران </vt:lpstr>
      <vt:lpstr>PowerPoint Presentation</vt:lpstr>
      <vt:lpstr>افراد حائز شرایط </vt:lpstr>
      <vt:lpstr>نکات قابل توجه</vt:lpstr>
      <vt:lpstr>فعالیت‌های گروه مدیریت بحران مدرسه در شرایط عادی</vt:lpstr>
      <vt:lpstr>فعالیت‌های گروه مدیریت بحران مدرسه در شرایط عادی....</vt:lpstr>
      <vt:lpstr>در شرایط بحرانی (اجرای برنامه واکنش اضطراری) </vt:lpstr>
      <vt:lpstr>PowerPoint Presentation</vt:lpstr>
      <vt:lpstr>بعد از مقابله و عادی شدن وضعیت (بازتوانی و تداوم فعالیت) </vt:lpstr>
      <vt:lpstr>PowerPoint Presentation</vt:lpstr>
      <vt:lpstr>PowerPoint Presentation</vt:lpstr>
      <vt:lpstr>اهداف  </vt:lpstr>
      <vt:lpstr>اعضای شرکت کننده در مانور</vt:lpstr>
      <vt:lpstr>تکمیل جدول مشخصات کلی مدرسه</vt:lpstr>
      <vt:lpstr>نمونه ای از شرایط بحرانی</vt:lpstr>
      <vt:lpstr>سناریوی شماره 1</vt:lpstr>
      <vt:lpstr>سناریوی شماره دو</vt:lpstr>
      <vt:lpstr>سناریوی شماره سه</vt:lpstr>
      <vt:lpstr>سناریوی شماره چهار</vt:lpstr>
      <vt:lpstr>PowerPoint Presentation</vt:lpstr>
      <vt:lpstr>PowerPoint Presentation</vt:lpstr>
      <vt:lpstr>PowerPoint Presentation</vt:lpstr>
      <vt:lpstr>اقدامات ضروری به ترتیب کدام است و چه کسانی باید آنها را انجام دهند؟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2015-07-14T07:44:59Z</dcterms:created>
  <dcterms:modified xsi:type="dcterms:W3CDTF">2016-06-13T10:35:00Z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